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82" r:id="rId3"/>
    <p:sldId id="283" r:id="rId4"/>
    <p:sldId id="284" r:id="rId5"/>
    <p:sldId id="285" r:id="rId6"/>
    <p:sldId id="286" r:id="rId7"/>
    <p:sldId id="294" r:id="rId8"/>
    <p:sldId id="287" r:id="rId9"/>
    <p:sldId id="297" r:id="rId10"/>
    <p:sldId id="295" r:id="rId11"/>
    <p:sldId id="288" r:id="rId12"/>
    <p:sldId id="289"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93" r:id="rId26"/>
    <p:sldId id="296" r:id="rId27"/>
    <p:sldId id="277" r:id="rId28"/>
    <p:sldId id="278" r:id="rId29"/>
    <p:sldId id="272" r:id="rId30"/>
    <p:sldId id="274" r:id="rId31"/>
    <p:sldId id="275" r:id="rId32"/>
    <p:sldId id="276" r:id="rId33"/>
    <p:sldId id="279" r:id="rId34"/>
    <p:sldId id="270" r:id="rId35"/>
    <p:sldId id="271" r:id="rId36"/>
    <p:sldId id="281" r:id="rId3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94" autoAdjust="0"/>
  </p:normalViewPr>
  <p:slideViewPr>
    <p:cSldViewPr>
      <p:cViewPr varScale="1">
        <p:scale>
          <a:sx n="83" d="100"/>
          <a:sy n="83" d="100"/>
        </p:scale>
        <p:origin x="-178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1417D-EC93-4726-8FA4-533245B26723}" type="datetimeFigureOut">
              <a:rPr lang="uk-UA" smtClean="0"/>
              <a:pPr/>
              <a:t>16.04.2015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72E89-4500-4A4E-883A-EBFE3FFD8053}" type="slidenum">
              <a:rPr lang="uk-UA" smtClean="0"/>
              <a:pPr/>
              <a:t>‹#›</a:t>
            </a:fld>
            <a:endParaRPr lang="uk-UA"/>
          </a:p>
        </p:txBody>
      </p:sp>
    </p:spTree>
    <p:extLst>
      <p:ext uri="{BB962C8B-B14F-4D97-AF65-F5344CB8AC3E}">
        <p14:creationId xmlns:p14="http://schemas.microsoft.com/office/powerpoint/2010/main" val="2842784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endParaRPr lang="uk-UA" altLang="uk-UA"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2B3F5B-87EF-49A8-91D8-842F8682E974}" type="slidenum">
              <a:rPr lang="ru-RU" altLang="uk-UA" smtClean="0"/>
              <a:pPr/>
              <a:t>10</a:t>
            </a:fld>
            <a:endParaRPr lang="ru-RU" alt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endParaRPr lang="uk-UA" altLang="uk-UA"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892840-938E-4ADF-A3B6-80F86DBDE0E4}" type="slidenum">
              <a:rPr lang="ru-RU" altLang="uk-UA" smtClean="0"/>
              <a:pPr/>
              <a:t>25</a:t>
            </a:fld>
            <a:endParaRPr lang="ru-RU" altLang="uk-U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77200080-72D3-4A78-8D63-7C19875341C5}" type="datetimeFigureOut">
              <a:rPr lang="uk-UA" smtClean="0"/>
              <a:pPr/>
              <a:t>16.04.2015</a:t>
            </a:fld>
            <a:endParaRPr lang="uk-UA"/>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uk-UA"/>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3EC85EF-7037-43C7-8359-36B836626210}"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7200080-72D3-4A78-8D63-7C19875341C5}" type="datetimeFigureOut">
              <a:rPr lang="uk-UA" smtClean="0"/>
              <a:pPr/>
              <a:t>16.04.2015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D3EC85EF-7037-43C7-8359-36B836626210}"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7200080-72D3-4A78-8D63-7C19875341C5}" type="datetimeFigureOut">
              <a:rPr lang="uk-UA" smtClean="0"/>
              <a:pPr/>
              <a:t>16.04.2015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D3EC85EF-7037-43C7-8359-36B836626210}"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77200080-72D3-4A78-8D63-7C19875341C5}" type="datetimeFigureOut">
              <a:rPr lang="uk-UA" smtClean="0"/>
              <a:pPr/>
              <a:t>16.04.2015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D3EC85EF-7037-43C7-8359-36B836626210}" type="slidenum">
              <a:rPr lang="uk-UA" smtClean="0"/>
              <a:pPr/>
              <a:t>‹#›</a:t>
            </a:fld>
            <a:endParaRPr lang="uk-UA"/>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77200080-72D3-4A78-8D63-7C19875341C5}" type="datetimeFigureOut">
              <a:rPr lang="uk-UA" smtClean="0"/>
              <a:pPr/>
              <a:t>16.04.2015</a:t>
            </a:fld>
            <a:endParaRPr lang="uk-UA"/>
          </a:p>
        </p:txBody>
      </p:sp>
      <p:sp>
        <p:nvSpPr>
          <p:cNvPr id="5" name="Нижний колонтитул 4"/>
          <p:cNvSpPr>
            <a:spLocks noGrp="1"/>
          </p:cNvSpPr>
          <p:nvPr>
            <p:ph type="ftr" sz="quarter" idx="11"/>
          </p:nvPr>
        </p:nvSpPr>
        <p:spPr/>
        <p:txBody>
          <a:bodyPr/>
          <a:lstStyle>
            <a:extLst/>
          </a:lstStyle>
          <a:p>
            <a:endParaRPr lang="uk-UA"/>
          </a:p>
        </p:txBody>
      </p:sp>
      <p:sp>
        <p:nvSpPr>
          <p:cNvPr id="6" name="Номер слайда 5"/>
          <p:cNvSpPr>
            <a:spLocks noGrp="1"/>
          </p:cNvSpPr>
          <p:nvPr>
            <p:ph type="sldNum" sz="quarter" idx="12"/>
          </p:nvPr>
        </p:nvSpPr>
        <p:spPr/>
        <p:txBody>
          <a:bodyPr/>
          <a:lstStyle>
            <a:extLst/>
          </a:lstStyle>
          <a:p>
            <a:fld id="{D3EC85EF-7037-43C7-8359-36B836626210}" type="slidenum">
              <a:rPr lang="uk-UA" smtClean="0"/>
              <a:pPr/>
              <a:t>‹#›</a:t>
            </a:fld>
            <a:endParaRPr lang="uk-UA"/>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77200080-72D3-4A78-8D63-7C19875341C5}" type="datetimeFigureOut">
              <a:rPr lang="uk-UA" smtClean="0"/>
              <a:pPr/>
              <a:t>16.04.2015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D3EC85EF-7037-43C7-8359-36B836626210}" type="slidenum">
              <a:rPr lang="uk-UA" smtClean="0"/>
              <a:pPr/>
              <a:t>‹#›</a:t>
            </a:fld>
            <a:endParaRPr lang="uk-UA"/>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77200080-72D3-4A78-8D63-7C19875341C5}" type="datetimeFigureOut">
              <a:rPr lang="uk-UA" smtClean="0"/>
              <a:pPr/>
              <a:t>16.04.2015</a:t>
            </a:fld>
            <a:endParaRPr lang="uk-UA"/>
          </a:p>
        </p:txBody>
      </p:sp>
      <p:sp>
        <p:nvSpPr>
          <p:cNvPr id="8" name="Нижний колонтитул 7"/>
          <p:cNvSpPr>
            <a:spLocks noGrp="1"/>
          </p:cNvSpPr>
          <p:nvPr>
            <p:ph type="ftr" sz="quarter" idx="11"/>
          </p:nvPr>
        </p:nvSpPr>
        <p:spPr/>
        <p:txBody>
          <a:bodyPr/>
          <a:lstStyle>
            <a:extLst/>
          </a:lstStyle>
          <a:p>
            <a:endParaRPr lang="uk-UA"/>
          </a:p>
        </p:txBody>
      </p:sp>
      <p:sp>
        <p:nvSpPr>
          <p:cNvPr id="9" name="Номер слайда 8"/>
          <p:cNvSpPr>
            <a:spLocks noGrp="1"/>
          </p:cNvSpPr>
          <p:nvPr>
            <p:ph type="sldNum" sz="quarter" idx="12"/>
          </p:nvPr>
        </p:nvSpPr>
        <p:spPr/>
        <p:txBody>
          <a:bodyPr/>
          <a:lstStyle>
            <a:extLst/>
          </a:lstStyle>
          <a:p>
            <a:fld id="{D3EC85EF-7037-43C7-8359-36B836626210}"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77200080-72D3-4A78-8D63-7C19875341C5}" type="datetimeFigureOut">
              <a:rPr lang="uk-UA" smtClean="0"/>
              <a:pPr/>
              <a:t>16.04.2015</a:t>
            </a:fld>
            <a:endParaRPr lang="uk-UA"/>
          </a:p>
        </p:txBody>
      </p:sp>
      <p:sp>
        <p:nvSpPr>
          <p:cNvPr id="4" name="Нижний колонтитул 3"/>
          <p:cNvSpPr>
            <a:spLocks noGrp="1"/>
          </p:cNvSpPr>
          <p:nvPr>
            <p:ph type="ftr" sz="quarter" idx="11"/>
          </p:nvPr>
        </p:nvSpPr>
        <p:spPr/>
        <p:txBody>
          <a:bodyPr/>
          <a:lstStyle>
            <a:extLst/>
          </a:lstStyle>
          <a:p>
            <a:endParaRPr lang="uk-UA"/>
          </a:p>
        </p:txBody>
      </p:sp>
      <p:sp>
        <p:nvSpPr>
          <p:cNvPr id="5" name="Номер слайда 4"/>
          <p:cNvSpPr>
            <a:spLocks noGrp="1"/>
          </p:cNvSpPr>
          <p:nvPr>
            <p:ph type="sldNum" sz="quarter" idx="12"/>
          </p:nvPr>
        </p:nvSpPr>
        <p:spPr/>
        <p:txBody>
          <a:bodyPr/>
          <a:lstStyle>
            <a:extLst/>
          </a:lstStyle>
          <a:p>
            <a:fld id="{D3EC85EF-7037-43C7-8359-36B836626210}" type="slidenum">
              <a:rPr lang="uk-UA" smtClean="0"/>
              <a:pPr/>
              <a:t>‹#›</a:t>
            </a:fld>
            <a:endParaRPr lang="uk-UA"/>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77200080-72D3-4A78-8D63-7C19875341C5}" type="datetimeFigureOut">
              <a:rPr lang="uk-UA" smtClean="0"/>
              <a:pPr/>
              <a:t>16.04.2015</a:t>
            </a:fld>
            <a:endParaRPr lang="uk-UA"/>
          </a:p>
        </p:txBody>
      </p:sp>
      <p:sp>
        <p:nvSpPr>
          <p:cNvPr id="3" name="Нижний колонтитул 2"/>
          <p:cNvSpPr>
            <a:spLocks noGrp="1"/>
          </p:cNvSpPr>
          <p:nvPr>
            <p:ph type="ftr" sz="quarter" idx="11"/>
          </p:nvPr>
        </p:nvSpPr>
        <p:spPr/>
        <p:txBody>
          <a:bodyPr/>
          <a:lstStyle>
            <a:extLst/>
          </a:lstStyle>
          <a:p>
            <a:endParaRPr lang="uk-UA"/>
          </a:p>
        </p:txBody>
      </p:sp>
      <p:sp>
        <p:nvSpPr>
          <p:cNvPr id="4" name="Номер слайда 3"/>
          <p:cNvSpPr>
            <a:spLocks noGrp="1"/>
          </p:cNvSpPr>
          <p:nvPr>
            <p:ph type="sldNum" sz="quarter" idx="12"/>
          </p:nvPr>
        </p:nvSpPr>
        <p:spPr/>
        <p:txBody>
          <a:bodyPr/>
          <a:lstStyle>
            <a:extLst/>
          </a:lstStyle>
          <a:p>
            <a:fld id="{D3EC85EF-7037-43C7-8359-36B836626210}"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77200080-72D3-4A78-8D63-7C19875341C5}" type="datetimeFigureOut">
              <a:rPr lang="uk-UA" smtClean="0"/>
              <a:pPr/>
              <a:t>16.04.2015</a:t>
            </a:fld>
            <a:endParaRPr lang="uk-UA"/>
          </a:p>
        </p:txBody>
      </p:sp>
      <p:sp>
        <p:nvSpPr>
          <p:cNvPr id="6" name="Нижний колонтитул 5"/>
          <p:cNvSpPr>
            <a:spLocks noGrp="1"/>
          </p:cNvSpPr>
          <p:nvPr>
            <p:ph type="ftr" sz="quarter" idx="11"/>
          </p:nvPr>
        </p:nvSpPr>
        <p:spPr/>
        <p:txBody>
          <a:bodyPr/>
          <a:lstStyle>
            <a:extLst/>
          </a:lstStyle>
          <a:p>
            <a:endParaRPr lang="uk-UA"/>
          </a:p>
        </p:txBody>
      </p:sp>
      <p:sp>
        <p:nvSpPr>
          <p:cNvPr id="7" name="Номер слайда 6"/>
          <p:cNvSpPr>
            <a:spLocks noGrp="1"/>
          </p:cNvSpPr>
          <p:nvPr>
            <p:ph type="sldNum" sz="quarter" idx="12"/>
          </p:nvPr>
        </p:nvSpPr>
        <p:spPr/>
        <p:txBody>
          <a:bodyPr/>
          <a:lstStyle>
            <a:extLst/>
          </a:lstStyle>
          <a:p>
            <a:fld id="{D3EC85EF-7037-43C7-8359-36B836626210}"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77200080-72D3-4A78-8D63-7C19875341C5}" type="datetimeFigureOut">
              <a:rPr lang="uk-UA" smtClean="0"/>
              <a:pPr/>
              <a:t>16.04.2015</a:t>
            </a:fld>
            <a:endParaRPr lang="uk-UA"/>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uk-UA"/>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D3EC85EF-7037-43C7-8359-36B836626210}" type="slidenum">
              <a:rPr lang="uk-UA" smtClean="0"/>
              <a:pPr/>
              <a:t>‹#›</a:t>
            </a:fld>
            <a:endParaRPr lang="uk-UA"/>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7200080-72D3-4A78-8D63-7C19875341C5}" type="datetimeFigureOut">
              <a:rPr lang="uk-UA" smtClean="0"/>
              <a:pPr/>
              <a:t>16.04.2015</a:t>
            </a:fld>
            <a:endParaRPr lang="uk-UA"/>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uk-UA"/>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EC85EF-7037-43C7-8359-36B836626210}"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71670" y="1071546"/>
            <a:ext cx="6386530" cy="2786082"/>
          </a:xfrm>
        </p:spPr>
        <p:txBody>
          <a:bodyPr>
            <a:noAutofit/>
          </a:bodyPr>
          <a:lstStyle/>
          <a:p>
            <a:pPr algn="ctr"/>
            <a:r>
              <a:rPr lang="uk-UA" sz="4800" dirty="0" smtClean="0">
                <a:solidFill>
                  <a:schemeClr val="tx1"/>
                </a:solidFill>
              </a:rPr>
              <a:t/>
            </a:r>
            <a:br>
              <a:rPr lang="uk-UA" sz="4800" dirty="0" smtClean="0">
                <a:solidFill>
                  <a:schemeClr val="tx1"/>
                </a:solidFill>
              </a:rPr>
            </a:br>
            <a:r>
              <a:rPr lang="uk-UA" sz="4800" dirty="0" smtClean="0">
                <a:solidFill>
                  <a:schemeClr val="tx1"/>
                </a:solidFill>
              </a:rPr>
              <a:t/>
            </a:r>
            <a:br>
              <a:rPr lang="uk-UA" sz="4800" dirty="0" smtClean="0">
                <a:solidFill>
                  <a:schemeClr val="tx1"/>
                </a:solidFill>
              </a:rPr>
            </a:br>
            <a:r>
              <a:rPr lang="uk-UA" sz="4800" dirty="0" smtClean="0">
                <a:solidFill>
                  <a:schemeClr val="tx1"/>
                </a:solidFill>
              </a:rPr>
              <a:t/>
            </a:r>
            <a:br>
              <a:rPr lang="uk-UA" sz="4800" dirty="0" smtClean="0">
                <a:solidFill>
                  <a:schemeClr val="tx1"/>
                </a:solidFill>
              </a:rPr>
            </a:br>
            <a:r>
              <a:rPr lang="uk-UA" sz="4800" dirty="0" smtClean="0">
                <a:solidFill>
                  <a:schemeClr val="tx1"/>
                </a:solidFill>
              </a:rPr>
              <a:t>ДІЯЛЬНІСТЬ МОЛОДІЖНОГО ТОВАРИСТВА </a:t>
            </a:r>
            <a:r>
              <a:rPr lang="en-US" sz="4800" dirty="0" smtClean="0">
                <a:solidFill>
                  <a:schemeClr val="tx1"/>
                </a:solidFill>
              </a:rPr>
              <a:t>“</a:t>
            </a:r>
            <a:r>
              <a:rPr lang="uk-UA" sz="4800" dirty="0" smtClean="0">
                <a:solidFill>
                  <a:schemeClr val="tx1"/>
                </a:solidFill>
              </a:rPr>
              <a:t>СОКІЛ’’</a:t>
            </a:r>
            <a:endParaRPr lang="uk-UA" sz="4800" dirty="0">
              <a:solidFill>
                <a:schemeClr val="tx1"/>
              </a:solidFill>
            </a:endParaRPr>
          </a:p>
        </p:txBody>
      </p:sp>
      <p:sp>
        <p:nvSpPr>
          <p:cNvPr id="3" name="Подзаголовок 2"/>
          <p:cNvSpPr>
            <a:spLocks noGrp="1"/>
          </p:cNvSpPr>
          <p:nvPr>
            <p:ph type="subTitle" idx="1"/>
          </p:nvPr>
        </p:nvSpPr>
        <p:spPr>
          <a:xfrm>
            <a:off x="1000100" y="4214818"/>
            <a:ext cx="7858180" cy="1071571"/>
          </a:xfrm>
        </p:spPr>
        <p:txBody>
          <a:bodyPr>
            <a:normAutofit fontScale="55000" lnSpcReduction="20000"/>
          </a:bodyPr>
          <a:lstStyle/>
          <a:p>
            <a:pPr algn="r"/>
            <a:r>
              <a:rPr lang="uk-UA" dirty="0" smtClean="0">
                <a:solidFill>
                  <a:schemeClr val="tx1"/>
                </a:solidFill>
              </a:rPr>
              <a:t>Підготувала  </a:t>
            </a:r>
          </a:p>
          <a:p>
            <a:pPr algn="r"/>
            <a:r>
              <a:rPr lang="uk-UA" dirty="0" smtClean="0">
                <a:solidFill>
                  <a:schemeClr val="tx1"/>
                </a:solidFill>
              </a:rPr>
              <a:t>педагог-організатор</a:t>
            </a:r>
          </a:p>
          <a:p>
            <a:pPr algn="r"/>
            <a:r>
              <a:rPr lang="uk-UA" dirty="0" err="1" smtClean="0">
                <a:solidFill>
                  <a:schemeClr val="tx1"/>
                </a:solidFill>
              </a:rPr>
              <a:t>Коропецької</a:t>
            </a:r>
            <a:r>
              <a:rPr lang="uk-UA" dirty="0" smtClean="0">
                <a:solidFill>
                  <a:schemeClr val="tx1"/>
                </a:solidFill>
              </a:rPr>
              <a:t> ЗОШ І-ІІІ ст.</a:t>
            </a:r>
            <a:endParaRPr lang="ru-RU" dirty="0" smtClean="0">
              <a:solidFill>
                <a:schemeClr val="tx1"/>
              </a:solidFill>
            </a:endParaRPr>
          </a:p>
          <a:p>
            <a:pPr algn="r"/>
            <a:r>
              <a:rPr lang="ru-RU" i="1" dirty="0" smtClean="0">
                <a:solidFill>
                  <a:schemeClr val="tx1"/>
                </a:solidFill>
              </a:rPr>
              <a:t>Мельничук Ганна </a:t>
            </a:r>
            <a:r>
              <a:rPr lang="ru-RU" i="1" dirty="0" err="1" smtClean="0">
                <a:solidFill>
                  <a:schemeClr val="tx1"/>
                </a:solidFill>
              </a:rPr>
              <a:t>Степанівна</a:t>
            </a:r>
            <a:endParaRPr lang="uk-UA"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899592" y="-54713"/>
            <a:ext cx="7056784" cy="1440160"/>
          </a:xfrm>
          <a:prstGeom prst="horizontalScroll">
            <a:avLst/>
          </a:prstGeom>
          <a:solidFill>
            <a:schemeClr val="accent2">
              <a:lumMod val="40000"/>
              <a:lumOff val="60000"/>
            </a:schemeClr>
          </a:solidFill>
          <a:ln>
            <a:solidFill>
              <a:schemeClr val="accent2">
                <a:lumMod val="50000"/>
              </a:schemeClr>
            </a:solidFill>
          </a:ln>
          <a:effectLst>
            <a:glow rad="228600">
              <a:schemeClr val="accent2">
                <a:satMod val="175000"/>
                <a:alpha val="40000"/>
              </a:schemeClr>
            </a:glow>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4800" b="1" i="1" dirty="0">
              <a:solidFill>
                <a:schemeClr val="accent2">
                  <a:lumMod val="50000"/>
                </a:schemeClr>
              </a:solidFill>
              <a:effectLst>
                <a:innerShdw blurRad="114300">
                  <a:prstClr val="black"/>
                </a:innerShdw>
              </a:effectLst>
            </a:endParaRPr>
          </a:p>
        </p:txBody>
      </p:sp>
      <p:sp>
        <p:nvSpPr>
          <p:cNvPr id="6" name="Заголовок 1"/>
          <p:cNvSpPr txBox="1">
            <a:spLocks/>
          </p:cNvSpPr>
          <p:nvPr/>
        </p:nvSpPr>
        <p:spPr>
          <a:xfrm>
            <a:off x="6650038" y="3379788"/>
            <a:ext cx="2339975" cy="792162"/>
          </a:xfrm>
          <a:prstGeom prst="rect">
            <a:avLst/>
          </a:prstGeom>
          <a:gradFill>
            <a:gsLst>
              <a:gs pos="0">
                <a:schemeClr val="accent3">
                  <a:tint val="50000"/>
                  <a:satMod val="300000"/>
                  <a:alpha val="10000"/>
                </a:schemeClr>
              </a:gs>
              <a:gs pos="43000">
                <a:schemeClr val="accent3">
                  <a:tint val="37000"/>
                  <a:satMod val="300000"/>
                  <a:alpha val="93000"/>
                </a:schemeClr>
              </a:gs>
              <a:gs pos="100000">
                <a:schemeClr val="accent3">
                  <a:tint val="15000"/>
                  <a:satMod val="350000"/>
                  <a:alpha val="33000"/>
                </a:schemeClr>
              </a:gs>
            </a:gsLst>
            <a:lin ang="16200000" scaled="1"/>
          </a:gradFill>
        </p:spPr>
        <p:txBody>
          <a:bodyPr>
            <a:normAutofit fontScale="97500"/>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a:lstStyle>
          <a:p>
            <a:pPr>
              <a:defRPr/>
            </a:pPr>
            <a:r>
              <a:rPr lang="uk-UA" sz="1200" b="1" dirty="0" smtClean="0">
                <a:solidFill>
                  <a:srgbClr val="C00000"/>
                </a:solidFill>
              </a:rPr>
              <a:t>ДО ЧИСТИХ </a:t>
            </a:r>
            <a:br>
              <a:rPr lang="uk-UA" sz="1200" b="1" dirty="0" smtClean="0">
                <a:solidFill>
                  <a:srgbClr val="C00000"/>
                </a:solidFill>
              </a:rPr>
            </a:br>
            <a:r>
              <a:rPr lang="uk-UA" sz="1200" b="1" dirty="0" smtClean="0">
                <a:solidFill>
                  <a:srgbClr val="C00000"/>
                </a:solidFill>
              </a:rPr>
              <a:t>ДЖЕРЕЛ</a:t>
            </a:r>
            <a:endParaRPr lang="ru-RU" sz="1200" b="1" dirty="0">
              <a:solidFill>
                <a:srgbClr val="C00000"/>
              </a:solidFill>
            </a:endParaRPr>
          </a:p>
        </p:txBody>
      </p:sp>
      <p:pic>
        <p:nvPicPr>
          <p:cNvPr id="7" name="Рисунок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720" y="285728"/>
            <a:ext cx="3384089" cy="2256060"/>
          </a:xfrm>
          <a:prstGeom prst="rect">
            <a:avLst/>
          </a:prstGeom>
          <a:effectLst>
            <a:glow rad="63500">
              <a:schemeClr val="accent3">
                <a:satMod val="175000"/>
                <a:alpha val="40000"/>
              </a:schemeClr>
            </a:glow>
            <a:softEdge rad="165100"/>
          </a:effectLst>
        </p:spPr>
      </p:pic>
      <p:sp>
        <p:nvSpPr>
          <p:cNvPr id="9" name="TextBox 8"/>
          <p:cNvSpPr txBox="1"/>
          <p:nvPr/>
        </p:nvSpPr>
        <p:spPr>
          <a:xfrm>
            <a:off x="1143000" y="3124200"/>
            <a:ext cx="1651000" cy="523875"/>
          </a:xfrm>
          <a:prstGeom prst="rect">
            <a:avLst/>
          </a:prstGeom>
          <a:gradFill>
            <a:gsLst>
              <a:gs pos="0">
                <a:schemeClr val="accent3">
                  <a:tint val="50000"/>
                  <a:satMod val="300000"/>
                  <a:alpha val="17000"/>
                  <a:lumMod val="42000"/>
                </a:schemeClr>
              </a:gs>
              <a:gs pos="43000">
                <a:schemeClr val="accent3">
                  <a:tint val="37000"/>
                  <a:satMod val="300000"/>
                  <a:alpha val="93000"/>
                </a:schemeClr>
              </a:gs>
              <a:gs pos="100000">
                <a:schemeClr val="accent3">
                  <a:tint val="15000"/>
                  <a:satMod val="350000"/>
                  <a:alpha val="40000"/>
                </a:schemeClr>
              </a:gs>
            </a:gsLst>
            <a:lin ang="16200000" scaled="1"/>
          </a:gradFill>
        </p:spPr>
        <p:txBody>
          <a:bodyPr>
            <a:spAutoFit/>
          </a:bodyPr>
          <a:lstStyle/>
          <a:p>
            <a:pPr algn="ctr">
              <a:defRPr/>
            </a:pPr>
            <a:r>
              <a:rPr lang="uk-UA" sz="1400" b="1" dirty="0">
                <a:solidFill>
                  <a:srgbClr val="C00000"/>
                </a:solidFill>
              </a:rPr>
              <a:t>ДЕНЬ </a:t>
            </a:r>
          </a:p>
          <a:p>
            <a:pPr algn="ctr">
              <a:defRPr/>
            </a:pPr>
            <a:r>
              <a:rPr lang="uk-UA" sz="1400" b="1" dirty="0">
                <a:solidFill>
                  <a:srgbClr val="C00000"/>
                </a:solidFill>
              </a:rPr>
              <a:t>ДОВКІЛЛЯ</a:t>
            </a:r>
            <a:endParaRPr lang="ru-RU" sz="1400" b="1" dirty="0">
              <a:solidFill>
                <a:srgbClr val="C00000"/>
              </a:solidFill>
            </a:endParaRPr>
          </a:p>
        </p:txBody>
      </p:sp>
      <p:sp>
        <p:nvSpPr>
          <p:cNvPr id="10" name="TextBox 9"/>
          <p:cNvSpPr txBox="1"/>
          <p:nvPr/>
        </p:nvSpPr>
        <p:spPr>
          <a:xfrm>
            <a:off x="3584575" y="3724275"/>
            <a:ext cx="2087563" cy="460375"/>
          </a:xfrm>
          <a:prstGeom prst="rect">
            <a:avLst/>
          </a:prstGeom>
          <a:gradFill>
            <a:gsLst>
              <a:gs pos="0">
                <a:schemeClr val="accent3">
                  <a:tint val="50000"/>
                  <a:satMod val="300000"/>
                  <a:lumMod val="42000"/>
                  <a:alpha val="31000"/>
                </a:schemeClr>
              </a:gs>
              <a:gs pos="43000">
                <a:schemeClr val="accent3">
                  <a:tint val="37000"/>
                  <a:satMod val="300000"/>
                  <a:alpha val="93000"/>
                </a:schemeClr>
              </a:gs>
              <a:gs pos="100000">
                <a:schemeClr val="accent3">
                  <a:tint val="15000"/>
                  <a:satMod val="350000"/>
                  <a:alpha val="11000"/>
                </a:schemeClr>
              </a:gs>
            </a:gsLst>
            <a:lin ang="16200000" scaled="1"/>
          </a:gradFill>
        </p:spPr>
        <p:txBody>
          <a:bodyPr>
            <a:spAutoFit/>
          </a:bodyPr>
          <a:lstStyle/>
          <a:p>
            <a:pPr algn="ctr">
              <a:defRPr/>
            </a:pPr>
            <a:r>
              <a:rPr lang="uk-UA" sz="1200" b="1" dirty="0">
                <a:solidFill>
                  <a:srgbClr val="C00000"/>
                </a:solidFill>
              </a:rPr>
              <a:t>ЗЕЛЕНИЙ ПАРОСТОК</a:t>
            </a:r>
          </a:p>
          <a:p>
            <a:pPr algn="ctr">
              <a:defRPr/>
            </a:pPr>
            <a:r>
              <a:rPr lang="uk-UA" sz="1200" b="1" dirty="0">
                <a:solidFill>
                  <a:srgbClr val="C00000"/>
                </a:solidFill>
              </a:rPr>
              <a:t>МАЙБУТНЬОГО</a:t>
            </a:r>
            <a:endParaRPr lang="ru-RU" sz="1200" b="1" dirty="0">
              <a:solidFill>
                <a:srgbClr val="C00000"/>
              </a:solidFill>
            </a:endParaRPr>
          </a:p>
        </p:txBody>
      </p:sp>
      <p:pic>
        <p:nvPicPr>
          <p:cNvPr id="16394" name="Рисунок 10"/>
          <p:cNvPicPr>
            <a:picLocks noChangeAspect="1"/>
          </p:cNvPicPr>
          <p:nvPr/>
        </p:nvPicPr>
        <p:blipFill>
          <a:blip r:embed="rId4" cstate="email">
            <a:extLst>
              <a:ext uri="{28A0092B-C50C-407E-A947-70E740481C1C}">
                <a14:useLocalDpi xmlns:a14="http://schemas.microsoft.com/office/drawing/2010/main"/>
              </a:ext>
            </a:extLst>
          </a:blip>
          <a:srcRect l="18182" t="12451" r="5325" b="13911"/>
          <a:stretch>
            <a:fillRect/>
          </a:stretch>
        </p:blipFill>
        <p:spPr bwMode="auto">
          <a:xfrm>
            <a:off x="3500430" y="3000372"/>
            <a:ext cx="2159000" cy="1385887"/>
          </a:xfrm>
          <a:prstGeom prst="rect">
            <a:avLst/>
          </a:prstGeom>
          <a:noFill/>
          <a:ln w="9525">
            <a:noFill/>
            <a:miter lim="800000"/>
            <a:headEnd/>
            <a:tailEnd/>
          </a:ln>
        </p:spPr>
      </p:pic>
      <p:pic>
        <p:nvPicPr>
          <p:cNvPr id="12" name="Рисунок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2132" y="357166"/>
            <a:ext cx="3348372" cy="2232248"/>
          </a:xfrm>
          <a:prstGeom prst="rect">
            <a:avLst/>
          </a:prstGeom>
          <a:scene3d>
            <a:camera prst="orthographicFront"/>
            <a:lightRig rig="threePt" dir="t"/>
          </a:scene3d>
          <a:sp3d extrusionH="82550" contourW="127000">
            <a:bevelT w="158750" h="127000" prst="hardEdge"/>
            <a:bevelB h="114300"/>
            <a:contourClr>
              <a:srgbClr val="00B050"/>
            </a:contourClr>
          </a:sp3d>
        </p:spPr>
      </p:pic>
      <p:pic>
        <p:nvPicPr>
          <p:cNvPr id="16396" name="Рисунок 12"/>
          <p:cNvPicPr>
            <a:picLocks noChangeAspect="1"/>
          </p:cNvPicPr>
          <p:nvPr/>
        </p:nvPicPr>
        <p:blipFill>
          <a:blip r:embed="rId6" cstate="email">
            <a:extLst>
              <a:ext uri="{28A0092B-C50C-407E-A947-70E740481C1C}">
                <a14:useLocalDpi xmlns:a14="http://schemas.microsoft.com/office/drawing/2010/main"/>
              </a:ext>
            </a:extLst>
          </a:blip>
          <a:srcRect l="18790" t="12170" r="5180" b="12170"/>
          <a:stretch>
            <a:fillRect/>
          </a:stretch>
        </p:blipFill>
        <p:spPr bwMode="auto">
          <a:xfrm>
            <a:off x="642910" y="2928934"/>
            <a:ext cx="2808287" cy="1863725"/>
          </a:xfrm>
          <a:prstGeom prst="rect">
            <a:avLst/>
          </a:prstGeom>
          <a:noFill/>
          <a:ln w="9525">
            <a:noFill/>
            <a:miter lim="800000"/>
            <a:headEnd/>
            <a:tailEnd/>
          </a:ln>
        </p:spPr>
      </p:pic>
      <p:pic>
        <p:nvPicPr>
          <p:cNvPr id="16397" name="Рисунок 1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57620" y="428604"/>
            <a:ext cx="1376363" cy="2065337"/>
          </a:xfrm>
          <a:prstGeom prst="rect">
            <a:avLst/>
          </a:prstGeom>
          <a:noFill/>
          <a:ln w="9525">
            <a:noFill/>
            <a:miter lim="800000"/>
            <a:headEnd/>
            <a:tailEnd/>
          </a:ln>
        </p:spPr>
      </p:pic>
      <p:pic>
        <p:nvPicPr>
          <p:cNvPr id="16398" name="Рисунок 11"/>
          <p:cNvPicPr>
            <a:picLocks noChangeAspect="1"/>
          </p:cNvPicPr>
          <p:nvPr/>
        </p:nvPicPr>
        <p:blipFill>
          <a:blip r:embed="rId8" cstate="email">
            <a:extLst>
              <a:ext uri="{28A0092B-C50C-407E-A947-70E740481C1C}">
                <a14:useLocalDpi xmlns:a14="http://schemas.microsoft.com/office/drawing/2010/main"/>
              </a:ext>
            </a:extLst>
          </a:blip>
          <a:srcRect l="11685" t="11562" r="11705" b="9673"/>
          <a:stretch>
            <a:fillRect/>
          </a:stretch>
        </p:blipFill>
        <p:spPr bwMode="auto">
          <a:xfrm>
            <a:off x="5929322" y="2786058"/>
            <a:ext cx="2433638" cy="1668462"/>
          </a:xfrm>
          <a:prstGeom prst="rect">
            <a:avLst/>
          </a:prstGeom>
          <a:noFill/>
          <a:ln w="9525">
            <a:noFill/>
            <a:miter lim="800000"/>
            <a:headEnd/>
            <a:tailEnd/>
          </a:ln>
        </p:spPr>
      </p:pic>
      <p:pic>
        <p:nvPicPr>
          <p:cNvPr id="17" name="Рисунок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1174" y="5211863"/>
            <a:ext cx="2303149" cy="1535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Рисунок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09440" y="5479447"/>
            <a:ext cx="1885609" cy="12570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Рисунок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78206" y="5532592"/>
            <a:ext cx="1822383" cy="12149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403" name="Рисунок 19"/>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515100" y="5060950"/>
            <a:ext cx="2736850" cy="1836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7467600" cy="5616720"/>
          </a:xfrm>
        </p:spPr>
        <p:txBody>
          <a:bodyPr>
            <a:normAutofit/>
          </a:bodyPr>
          <a:lstStyle/>
          <a:p>
            <a:r>
              <a:rPr lang="uk-UA" dirty="0" smtClean="0"/>
              <a:t>Протягом  усього року проводиться робота з утвердження принципів загальнолюдської моралі: правди, любові, доброти, милосердя, честі, патріотизму, працелюбності та інших </a:t>
            </a:r>
            <a:r>
              <a:rPr lang="uk-UA" dirty="0" err="1" smtClean="0"/>
              <a:t>доброчинностей</a:t>
            </a:r>
            <a:r>
              <a:rPr lang="uk-UA" dirty="0" smtClean="0"/>
              <a:t>. Цьому сприяють відкриті виховні години, уроки, диспути, години спілкування, вечори, акції по пропаганді здорового способу життя.</a:t>
            </a:r>
            <a:endParaRPr lang="en-US" dirty="0" smtClean="0"/>
          </a:p>
          <a:p>
            <a:pPr>
              <a:buNone/>
            </a:pPr>
            <a:endParaRPr lang="uk-UA" dirty="0" smtClean="0"/>
          </a:p>
          <a:p>
            <a:r>
              <a:rPr lang="uk-UA" dirty="0" smtClean="0"/>
              <a:t>Також учні школи беруть активну участь у всіх виховних заходах, що проводяться  установами районного та сільського рівня.</a:t>
            </a:r>
          </a:p>
          <a:p>
            <a:endParaRPr lang="uk-U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00042"/>
            <a:ext cx="7496204" cy="5973910"/>
          </a:xfrm>
        </p:spPr>
        <p:txBody>
          <a:bodyPr>
            <a:normAutofit fontScale="77500" lnSpcReduction="20000"/>
          </a:bodyPr>
          <a:lstStyle/>
          <a:p>
            <a:r>
              <a:rPr lang="uk-UA" dirty="0" smtClean="0"/>
              <a:t>Спортивно-оздоровча, культмасова робота планується у школі на рік. У школі проводяться традиційні спортивні заходи: День фізкультури і спорту, «</a:t>
            </a:r>
            <a:r>
              <a:rPr lang="uk-UA" dirty="0" err="1" smtClean="0"/>
              <a:t>Сокільські</a:t>
            </a:r>
            <a:r>
              <a:rPr lang="uk-UA" dirty="0" smtClean="0"/>
              <a:t> забави», шашково-шаховий турнір, весняна шкільна спартакіада, </a:t>
            </a:r>
            <a:r>
              <a:rPr lang="uk-UA" dirty="0" err="1" smtClean="0"/>
              <a:t>“Мама</a:t>
            </a:r>
            <a:r>
              <a:rPr lang="uk-UA" dirty="0" smtClean="0"/>
              <a:t>, тато і я – </a:t>
            </a:r>
            <a:r>
              <a:rPr lang="uk-UA" dirty="0" err="1" smtClean="0"/>
              <a:t>сокільська</a:t>
            </a:r>
            <a:r>
              <a:rPr lang="uk-UA" dirty="0" smtClean="0"/>
              <a:t> </a:t>
            </a:r>
            <a:r>
              <a:rPr lang="uk-UA" dirty="0" err="1" smtClean="0"/>
              <a:t>сім’я”</a:t>
            </a:r>
            <a:r>
              <a:rPr lang="uk-UA" dirty="0" smtClean="0"/>
              <a:t>, </a:t>
            </a:r>
            <a:r>
              <a:rPr lang="uk-UA" dirty="0" err="1" smtClean="0"/>
              <a:t>“Козацькі</a:t>
            </a:r>
            <a:r>
              <a:rPr lang="uk-UA" dirty="0" smtClean="0"/>
              <a:t> </a:t>
            </a:r>
            <a:r>
              <a:rPr lang="uk-UA" dirty="0" err="1" smtClean="0"/>
              <a:t>забави”</a:t>
            </a:r>
            <a:r>
              <a:rPr lang="uk-UA" dirty="0" smtClean="0"/>
              <a:t>.</a:t>
            </a:r>
            <a:endParaRPr lang="en-US" dirty="0" smtClean="0"/>
          </a:p>
          <a:p>
            <a:pPr>
              <a:buNone/>
            </a:pPr>
            <a:endParaRPr lang="uk-UA" dirty="0" smtClean="0"/>
          </a:p>
          <a:p>
            <a:r>
              <a:rPr lang="uk-UA" dirty="0" smtClean="0"/>
              <a:t>Результатами спортивно-оздоровчої роботи є зайняті місця у змаганнях з різних видів спорту на районному рівні, та участь у обласній грі </a:t>
            </a:r>
            <a:r>
              <a:rPr lang="en-US" dirty="0" smtClean="0"/>
              <a:t>“</a:t>
            </a:r>
            <a:r>
              <a:rPr lang="uk-UA" dirty="0" smtClean="0"/>
              <a:t>Козацький гарт</a:t>
            </a:r>
            <a:r>
              <a:rPr lang="en-US" dirty="0" smtClean="0"/>
              <a:t>”</a:t>
            </a:r>
            <a:r>
              <a:rPr lang="uk-UA" dirty="0" smtClean="0"/>
              <a:t>, та районній грі </a:t>
            </a:r>
            <a:r>
              <a:rPr lang="en-US" dirty="0" smtClean="0"/>
              <a:t>“</a:t>
            </a:r>
            <a:r>
              <a:rPr lang="uk-UA" dirty="0" smtClean="0"/>
              <a:t>Сокіл-Джура</a:t>
            </a:r>
            <a:r>
              <a:rPr lang="en-US" dirty="0" smtClean="0"/>
              <a:t>”</a:t>
            </a:r>
          </a:p>
          <a:p>
            <a:pPr>
              <a:buNone/>
            </a:pPr>
            <a:endParaRPr lang="uk-UA" dirty="0" smtClean="0"/>
          </a:p>
          <a:p>
            <a:r>
              <a:rPr lang="uk-UA" dirty="0" smtClean="0"/>
              <a:t>Поряд із спортивно-оздоровчою роботою систематично проводяться культурно-просвітницькі та тематичні заходи: «Посвята в Соколята», святкування Дня працівника освіти,  циклу зимових свят, Шевченківські дні, святкування Великодня, екологічний двомісячник,  тощо. Члени різновікових загонів беруть участь у благодійних акціях по збору коштів на лікування хворих дітей, допомога перестарілим, підтримання пам’ятних знаків та могил. Соколи школи взяли участь у акції «Тиждень добра». </a:t>
            </a:r>
            <a:endParaRPr lang="uk-U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учитель\Desktop\ФЛЕШМОБ\ФОТО\IMG_2867.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4282" y="1428736"/>
            <a:ext cx="3643338" cy="2643206"/>
          </a:xfrm>
          <a:prstGeom prst="rect">
            <a:avLst/>
          </a:prstGeom>
          <a:noFill/>
          <a:ln>
            <a:noFill/>
          </a:ln>
        </p:spPr>
      </p:pic>
      <p:sp>
        <p:nvSpPr>
          <p:cNvPr id="2" name="Заголовок 1"/>
          <p:cNvSpPr>
            <a:spLocks noGrp="1"/>
          </p:cNvSpPr>
          <p:nvPr>
            <p:ph type="title"/>
          </p:nvPr>
        </p:nvSpPr>
        <p:spPr/>
        <p:txBody>
          <a:bodyPr>
            <a:normAutofit fontScale="90000"/>
          </a:bodyPr>
          <a:lstStyle/>
          <a:p>
            <a:pPr algn="ctr"/>
            <a:r>
              <a:rPr lang="uk-UA" b="1" dirty="0" smtClean="0">
                <a:solidFill>
                  <a:schemeClr val="tx1"/>
                </a:solidFill>
              </a:rPr>
              <a:t>НАРЕЧЕМОСЬ УКРАЇНИ ВІРНИМИ СИНАМИ</a:t>
            </a:r>
            <a:endParaRPr lang="uk-UA" b="1" dirty="0">
              <a:solidFill>
                <a:schemeClr val="tx1"/>
              </a:solidFill>
            </a:endParaRPr>
          </a:p>
        </p:txBody>
      </p:sp>
      <p:pic>
        <p:nvPicPr>
          <p:cNvPr id="5" name="Рисунок 4" descr="C:\Users\учитель\Desktop\ФЛЕШМОБ\ФОТО\IMG_2875.JPG"/>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4365100" y="2492892"/>
            <a:ext cx="4456110" cy="3185054"/>
          </a:xfrm>
          <a:prstGeom prst="rect">
            <a:avLst/>
          </a:prstGeom>
          <a:noFill/>
          <a:ln>
            <a:noFill/>
          </a:ln>
        </p:spPr>
      </p:pic>
      <p:pic>
        <p:nvPicPr>
          <p:cNvPr id="6" name="Рисунок 5" descr="C:\Users\учитель\Desktop\ФЛЕШМОБ\ФОТО\IMG_2869.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4143380"/>
            <a:ext cx="4500563" cy="250033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учитель\Desktop\ФЛЕШМОБ\ФОТО\IMG_2885.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00562" y="214290"/>
            <a:ext cx="4429156" cy="3000396"/>
          </a:xfrm>
          <a:prstGeom prst="rect">
            <a:avLst/>
          </a:prstGeom>
          <a:noFill/>
          <a:ln>
            <a:noFill/>
          </a:ln>
        </p:spPr>
      </p:pic>
      <p:sp>
        <p:nvSpPr>
          <p:cNvPr id="2" name="Заголовок 1"/>
          <p:cNvSpPr>
            <a:spLocks noGrp="1"/>
          </p:cNvSpPr>
          <p:nvPr>
            <p:ph type="title"/>
          </p:nvPr>
        </p:nvSpPr>
        <p:spPr/>
        <p:txBody>
          <a:bodyPr/>
          <a:lstStyle/>
          <a:p>
            <a:endParaRPr lang="uk-UA"/>
          </a:p>
        </p:txBody>
      </p:sp>
      <p:pic>
        <p:nvPicPr>
          <p:cNvPr id="5" name="Рисунок 4" descr="C:\Users\учитель\Desktop\ФЛЕШМОБ\ФОТО\IMG_288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282" y="214290"/>
            <a:ext cx="4286248" cy="3000396"/>
          </a:xfrm>
          <a:prstGeom prst="rect">
            <a:avLst/>
          </a:prstGeom>
          <a:noFill/>
          <a:ln>
            <a:noFill/>
          </a:ln>
        </p:spPr>
      </p:pic>
      <p:sp>
        <p:nvSpPr>
          <p:cNvPr id="6" name="Прямоугольник 5"/>
          <p:cNvSpPr/>
          <p:nvPr/>
        </p:nvSpPr>
        <p:spPr>
          <a:xfrm>
            <a:off x="2214546" y="3929066"/>
            <a:ext cx="4572000" cy="2308324"/>
          </a:xfrm>
          <a:prstGeom prst="rect">
            <a:avLst/>
          </a:prstGeom>
        </p:spPr>
        <p:txBody>
          <a:bodyPr>
            <a:spAutoFit/>
          </a:bodyPr>
          <a:lstStyle/>
          <a:p>
            <a:r>
              <a:rPr lang="uk-UA" b="1" i="1" dirty="0"/>
              <a:t>Учні та вчителі  </a:t>
            </a:r>
            <a:r>
              <a:rPr lang="uk-UA" b="1" i="1" dirty="0" err="1"/>
              <a:t>Коропецької</a:t>
            </a:r>
            <a:r>
              <a:rPr lang="uk-UA" b="1" i="1" dirty="0"/>
              <a:t> ЗОШ І-ІІІ </a:t>
            </a:r>
            <a:r>
              <a:rPr lang="uk-UA" b="1" i="1" dirty="0" err="1"/>
              <a:t>ст.провели</a:t>
            </a:r>
            <a:r>
              <a:rPr lang="uk-UA" b="1" i="1" dirty="0"/>
              <a:t> акцію «…Наречемось України вірними синами», присвячену 200-й річниці від дня народження Михайла Вербицького та 150-й річниці  першого публічного виконання національного </a:t>
            </a:r>
            <a:r>
              <a:rPr lang="uk-UA" b="1" i="1" dirty="0" smtClean="0"/>
              <a:t>Гімну…</a:t>
            </a:r>
            <a:endParaRPr lang="uk-UA"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учитель\Desktop\фото\IMG_1978.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71472" y="928670"/>
            <a:ext cx="4000496" cy="2928957"/>
          </a:xfrm>
          <a:prstGeom prst="rect">
            <a:avLst/>
          </a:prstGeom>
          <a:noFill/>
          <a:ln>
            <a:noFill/>
          </a:ln>
        </p:spPr>
      </p:pic>
      <p:sp>
        <p:nvSpPr>
          <p:cNvPr id="2" name="Заголовок 1"/>
          <p:cNvSpPr>
            <a:spLocks noGrp="1"/>
          </p:cNvSpPr>
          <p:nvPr>
            <p:ph type="title"/>
          </p:nvPr>
        </p:nvSpPr>
        <p:spPr>
          <a:xfrm>
            <a:off x="500034" y="214290"/>
            <a:ext cx="8229600" cy="1143000"/>
          </a:xfrm>
        </p:spPr>
        <p:txBody>
          <a:bodyPr>
            <a:normAutofit/>
          </a:bodyPr>
          <a:lstStyle/>
          <a:p>
            <a:pPr algn="ctr"/>
            <a:r>
              <a:rPr lang="uk-UA" sz="2800" dirty="0" smtClean="0">
                <a:solidFill>
                  <a:schemeClr val="tx1"/>
                </a:solidFill>
              </a:rPr>
              <a:t>СВЯТКУВАННЯ ДНЯ СОБОРНОСТІ</a:t>
            </a:r>
            <a:r>
              <a:rPr lang="uk-UA" sz="2800" b="1" dirty="0" smtClean="0">
                <a:solidFill>
                  <a:schemeClr val="tx1"/>
                </a:solidFill>
              </a:rPr>
              <a:t>  </a:t>
            </a:r>
            <a:br>
              <a:rPr lang="uk-UA" sz="2800" b="1" dirty="0" smtClean="0">
                <a:solidFill>
                  <a:schemeClr val="tx1"/>
                </a:solidFill>
              </a:rPr>
            </a:br>
            <a:endParaRPr lang="uk-UA" sz="2800" b="1" dirty="0">
              <a:solidFill>
                <a:schemeClr val="tx1"/>
              </a:solidFill>
            </a:endParaRPr>
          </a:p>
        </p:txBody>
      </p:sp>
      <p:pic>
        <p:nvPicPr>
          <p:cNvPr id="5" name="Рисунок 4" descr="C:\Users\учитель\Desktop\фото\IMG_2004.JPG"/>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4279905" y="1792271"/>
            <a:ext cx="4752975" cy="3168650"/>
          </a:xfrm>
          <a:prstGeom prst="rect">
            <a:avLst/>
          </a:prstGeom>
          <a:noFill/>
          <a:ln>
            <a:noFill/>
          </a:ln>
        </p:spPr>
      </p:pic>
      <p:pic>
        <p:nvPicPr>
          <p:cNvPr id="6" name="Рисунок 5" descr="C:\Users\учитель\Desktop\фото\IMG_1981.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472" y="3929066"/>
            <a:ext cx="4000528" cy="271462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lvl="2" algn="just">
              <a:buNone/>
            </a:pPr>
            <a:r>
              <a:rPr lang="uk-UA" sz="2000" b="1" i="1" dirty="0" smtClean="0"/>
              <a:t>  Під таким гаслом пройшов Тиждень пам’яті Героїв Небесної Сотні, під час   якого зібрано матеріали про воїна АТО </a:t>
            </a:r>
            <a:r>
              <a:rPr lang="uk-UA" sz="2000" b="1" i="1" dirty="0" err="1" smtClean="0"/>
              <a:t>Голубовського</a:t>
            </a:r>
            <a:r>
              <a:rPr lang="uk-UA" sz="2000" b="1" i="1" dirty="0" smtClean="0"/>
              <a:t>  Дмитра Степановича, який навчався у нашій школі і загинув у Донецькі області. Проведено перегляд відеофільмів про події на Майдані, тематичні політінформації «Зростаємо патріотами». 20 лютого проведено ходу із свічками до Статуетки Матері Божої, до учні школи вшанували пам’ять Героїв Небесної Сотні та учасників АТО молитвою «Отче Наш».</a:t>
            </a:r>
          </a:p>
          <a:p>
            <a:endParaRPr lang="uk-UA" dirty="0"/>
          </a:p>
        </p:txBody>
      </p:sp>
      <p:sp>
        <p:nvSpPr>
          <p:cNvPr id="2" name="Заголовок 1"/>
          <p:cNvSpPr>
            <a:spLocks noGrp="1"/>
          </p:cNvSpPr>
          <p:nvPr>
            <p:ph type="title"/>
          </p:nvPr>
        </p:nvSpPr>
        <p:spPr>
          <a:xfrm>
            <a:off x="500034" y="357166"/>
            <a:ext cx="8158162" cy="785834"/>
          </a:xfrm>
        </p:spPr>
        <p:txBody>
          <a:bodyPr>
            <a:normAutofit fontScale="90000"/>
          </a:bodyPr>
          <a:lstStyle/>
          <a:p>
            <a:pPr algn="ctr"/>
            <a:r>
              <a:rPr lang="uk-UA" sz="3200" b="1" dirty="0" smtClean="0">
                <a:solidFill>
                  <a:schemeClr val="tx1"/>
                </a:solidFill>
              </a:rPr>
              <a:t/>
            </a:r>
            <a:br>
              <a:rPr lang="uk-UA" sz="3200" b="1" dirty="0" smtClean="0">
                <a:solidFill>
                  <a:schemeClr val="tx1"/>
                </a:solidFill>
              </a:rPr>
            </a:br>
            <a:r>
              <a:rPr lang="uk-UA" sz="3200" b="1" dirty="0" smtClean="0">
                <a:solidFill>
                  <a:schemeClr val="tx1"/>
                </a:solidFill>
              </a:rPr>
              <a:t/>
            </a:r>
            <a:br>
              <a:rPr lang="uk-UA" sz="3200" b="1" dirty="0" smtClean="0">
                <a:solidFill>
                  <a:schemeClr val="tx1"/>
                </a:solidFill>
              </a:rPr>
            </a:br>
            <a:r>
              <a:rPr lang="uk-UA" sz="3200" b="1" dirty="0" smtClean="0">
                <a:solidFill>
                  <a:schemeClr val="tx1"/>
                </a:solidFill>
              </a:rPr>
              <a:t/>
            </a:r>
            <a:br>
              <a:rPr lang="uk-UA" sz="3200" b="1" dirty="0" smtClean="0">
                <a:solidFill>
                  <a:schemeClr val="tx1"/>
                </a:solidFill>
              </a:rPr>
            </a:br>
            <a:r>
              <a:rPr lang="uk-UA" sz="3200" b="1" dirty="0" smtClean="0">
                <a:solidFill>
                  <a:schemeClr val="tx1"/>
                </a:solidFill>
              </a:rPr>
              <a:t>Герої не вмирають</a:t>
            </a:r>
            <a:br>
              <a:rPr lang="uk-UA" sz="3200" b="1" dirty="0" smtClean="0">
                <a:solidFill>
                  <a:schemeClr val="tx1"/>
                </a:solidFill>
              </a:rPr>
            </a:br>
            <a:r>
              <a:rPr lang="uk-UA" sz="3200" b="1" dirty="0" smtClean="0">
                <a:solidFill>
                  <a:schemeClr val="tx1"/>
                </a:solidFill>
              </a:rPr>
              <a:t/>
            </a:r>
            <a:br>
              <a:rPr lang="uk-UA" sz="3200" b="1" dirty="0" smtClean="0">
                <a:solidFill>
                  <a:schemeClr val="tx1"/>
                </a:solidFill>
              </a:rPr>
            </a:br>
            <a:endParaRPr lang="uk-UA" sz="3200" b="1"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285720" y="3571876"/>
            <a:ext cx="4071966" cy="3009979"/>
          </a:xfrm>
          <a:prstGeom prst="rect">
            <a:avLst/>
          </a:prstGeom>
        </p:spPr>
      </p:pic>
      <p:sp>
        <p:nvSpPr>
          <p:cNvPr id="2" name="Заголовок 1"/>
          <p:cNvSpPr>
            <a:spLocks noGrp="1"/>
          </p:cNvSpPr>
          <p:nvPr>
            <p:ph type="title"/>
          </p:nvPr>
        </p:nvSpPr>
        <p:spPr/>
        <p:txBody>
          <a:bodyPr/>
          <a:lstStyle/>
          <a:p>
            <a:endParaRPr lang="uk-UA" dirty="0"/>
          </a:p>
        </p:txBody>
      </p:sp>
      <p:pic>
        <p:nvPicPr>
          <p:cNvPr id="4" name="Рисунок 3" descr="C:\Users\учитель\Desktop\сотня\IMG_2318 - копия.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285728"/>
            <a:ext cx="3929090" cy="2952750"/>
          </a:xfrm>
          <a:prstGeom prst="rect">
            <a:avLst/>
          </a:prstGeom>
          <a:noFill/>
          <a:ln>
            <a:noFill/>
          </a:ln>
        </p:spPr>
      </p:pic>
      <p:pic>
        <p:nvPicPr>
          <p:cNvPr id="5" name="Рисунок 4"/>
          <p:cNvPicPr/>
          <p:nvPr/>
        </p:nvPicPr>
        <p:blipFill>
          <a:blip r:embed="rId4" cstate="email">
            <a:extLst>
              <a:ext uri="{28A0092B-C50C-407E-A947-70E740481C1C}">
                <a14:useLocalDpi xmlns:a14="http://schemas.microsoft.com/office/drawing/2010/main"/>
              </a:ext>
            </a:extLst>
          </a:blip>
          <a:stretch>
            <a:fillRect/>
          </a:stretch>
        </p:blipFill>
        <p:spPr>
          <a:xfrm>
            <a:off x="4572000" y="285728"/>
            <a:ext cx="4049063" cy="2928958"/>
          </a:xfrm>
          <a:prstGeom prst="rect">
            <a:avLst/>
          </a:prstGeom>
        </p:spPr>
      </p:pic>
      <p:pic>
        <p:nvPicPr>
          <p:cNvPr id="7" name="Рисунок 6"/>
          <p:cNvPicPr/>
          <p:nvPr/>
        </p:nvPicPr>
        <p:blipFill>
          <a:blip r:embed="rId5" cstate="email">
            <a:extLst>
              <a:ext uri="{28A0092B-C50C-407E-A947-70E740481C1C}">
                <a14:useLocalDpi xmlns:a14="http://schemas.microsoft.com/office/drawing/2010/main"/>
              </a:ext>
            </a:extLst>
          </a:blip>
          <a:stretch>
            <a:fillRect/>
          </a:stretch>
        </p:blipFill>
        <p:spPr>
          <a:xfrm>
            <a:off x="4572000" y="3643314"/>
            <a:ext cx="4191939" cy="286606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rot="16200000">
            <a:off x="-428660" y="1643051"/>
            <a:ext cx="4857786" cy="3571901"/>
          </a:xfrm>
          <a:prstGeom prst="rect">
            <a:avLst/>
          </a:prstGeom>
        </p:spPr>
      </p:pic>
      <p:pic>
        <p:nvPicPr>
          <p:cNvPr id="5" name="Рисунок 4"/>
          <p:cNvPicPr/>
          <p:nvPr/>
        </p:nvPicPr>
        <p:blipFill>
          <a:blip r:embed="rId3" cstate="email">
            <a:extLst>
              <a:ext uri="{28A0092B-C50C-407E-A947-70E740481C1C}">
                <a14:useLocalDpi xmlns:a14="http://schemas.microsoft.com/office/drawing/2010/main"/>
              </a:ext>
            </a:extLst>
          </a:blip>
          <a:stretch>
            <a:fillRect/>
          </a:stretch>
        </p:blipFill>
        <p:spPr>
          <a:xfrm>
            <a:off x="4143372" y="928670"/>
            <a:ext cx="4286280" cy="2786082"/>
          </a:xfrm>
          <a:prstGeom prst="rect">
            <a:avLst/>
          </a:prstGeom>
        </p:spPr>
      </p:pic>
      <p:pic>
        <p:nvPicPr>
          <p:cNvPr id="6" name="Рисунок 5"/>
          <p:cNvPicPr/>
          <p:nvPr/>
        </p:nvPicPr>
        <p:blipFill>
          <a:blip r:embed="rId4" cstate="email">
            <a:extLst>
              <a:ext uri="{28A0092B-C50C-407E-A947-70E740481C1C}">
                <a14:useLocalDpi xmlns:a14="http://schemas.microsoft.com/office/drawing/2010/main"/>
              </a:ext>
            </a:extLst>
          </a:blip>
          <a:stretch>
            <a:fillRect/>
          </a:stretch>
        </p:blipFill>
        <p:spPr>
          <a:xfrm>
            <a:off x="4214811" y="4214818"/>
            <a:ext cx="4143404" cy="22945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email">
            <a:extLst>
              <a:ext uri="{28A0092B-C50C-407E-A947-70E740481C1C}">
                <a14:useLocalDpi xmlns:a14="http://schemas.microsoft.com/office/drawing/2010/main"/>
              </a:ext>
            </a:extLst>
          </a:blip>
          <a:stretch>
            <a:fillRect/>
          </a:stretch>
        </p:blipFill>
        <p:spPr>
          <a:xfrm>
            <a:off x="0" y="285728"/>
            <a:ext cx="5000628" cy="3286124"/>
          </a:xfrm>
          <a:prstGeom prst="rect">
            <a:avLst/>
          </a:prstGeom>
        </p:spPr>
      </p:pic>
      <p:pic>
        <p:nvPicPr>
          <p:cNvPr id="5" name="Содержимое 4"/>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rot="16200000">
            <a:off x="4862556" y="1352494"/>
            <a:ext cx="4143380" cy="3867236"/>
          </a:xfrm>
          <a:prstGeom prst="rect">
            <a:avLst/>
          </a:prstGeom>
        </p:spPr>
      </p:pic>
      <p:pic>
        <p:nvPicPr>
          <p:cNvPr id="6" name="Рисунок 5"/>
          <p:cNvPicPr/>
          <p:nvPr/>
        </p:nvPicPr>
        <p:blipFill>
          <a:blip r:embed="rId4" cstate="email">
            <a:extLst>
              <a:ext uri="{28A0092B-C50C-407E-A947-70E740481C1C}">
                <a14:useLocalDpi xmlns:a14="http://schemas.microsoft.com/office/drawing/2010/main"/>
              </a:ext>
            </a:extLst>
          </a:blip>
          <a:stretch>
            <a:fillRect/>
          </a:stretch>
        </p:blipFill>
        <p:spPr>
          <a:xfrm>
            <a:off x="142844" y="3643314"/>
            <a:ext cx="4857783" cy="292895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7467600" cy="5688158"/>
          </a:xfrm>
        </p:spPr>
        <p:txBody>
          <a:bodyPr/>
          <a:lstStyle/>
          <a:p>
            <a:r>
              <a:rPr lang="uk-UA" dirty="0" smtClean="0"/>
              <a:t>Дитячі та молодіжні об’єднання є однією з форм роботи учнівського самоврядування. У школі в 1992-93 роках було відновлено діяльність товариства «Сокіл», яке діяло на теренах села на початку ХХ століття.</a:t>
            </a:r>
          </a:p>
          <a:p>
            <a:r>
              <a:rPr lang="uk-UA" dirty="0" smtClean="0"/>
              <a:t>Діяльність товариства «Сокіл» носить демократичний, гуманний характер і спрямована на формування в дітей національної самосвідомості, патріотизму, основ моральності, духовності, позитивного соціального досвіду.</a:t>
            </a:r>
          </a:p>
          <a:p>
            <a:endParaRPr lang="uk-U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uk-UA" b="1" i="1" dirty="0" smtClean="0"/>
          </a:p>
          <a:p>
            <a:r>
              <a:rPr lang="uk-UA" b="1" i="1" dirty="0" smtClean="0"/>
              <a:t>11 березня у школі відбулася зустріч із воїном  АТО, колишнім випускником школи </a:t>
            </a:r>
            <a:r>
              <a:rPr lang="uk-UA" b="1" i="1" dirty="0" err="1" smtClean="0"/>
              <a:t>Андрущаком</a:t>
            </a:r>
            <a:r>
              <a:rPr lang="uk-UA" b="1" i="1" dirty="0" smtClean="0"/>
              <a:t> Тарасом Степановичем. Тарас розповів учням та вчителям про свою службу, закликав бути патріотами своєї держави. Учні школи подякували за зустріч, за мудрі поради, побажали здоров </a:t>
            </a:r>
            <a:r>
              <a:rPr lang="uk-UA" b="1" i="1" dirty="0" err="1" smtClean="0"/>
              <a:t>’я</a:t>
            </a:r>
            <a:r>
              <a:rPr lang="uk-UA" b="1" i="1" dirty="0" smtClean="0"/>
              <a:t>, терпіння, швидкого повернення додому із перемогою.</a:t>
            </a:r>
          </a:p>
          <a:p>
            <a:endParaRPr lang="uk-UA" b="1" i="1" dirty="0"/>
          </a:p>
        </p:txBody>
      </p:sp>
      <p:sp>
        <p:nvSpPr>
          <p:cNvPr id="2" name="Заголовок 1"/>
          <p:cNvSpPr>
            <a:spLocks noGrp="1"/>
          </p:cNvSpPr>
          <p:nvPr>
            <p:ph type="title"/>
          </p:nvPr>
        </p:nvSpPr>
        <p:spPr/>
        <p:txBody>
          <a:bodyPr>
            <a:normAutofit/>
          </a:bodyPr>
          <a:lstStyle/>
          <a:p>
            <a:pPr algn="ctr"/>
            <a:r>
              <a:rPr lang="uk-UA" b="1" dirty="0" smtClean="0">
                <a:solidFill>
                  <a:schemeClr val="tx1"/>
                </a:solidFill>
              </a:rPr>
              <a:t>ЗУСТРІЧ З ВОЇНОМ АТО</a:t>
            </a:r>
            <a:endParaRPr lang="uk-UA"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Users\учитель\Desktop\тарас\IMG_2979.JPG"/>
          <p:cNvPicPr/>
          <p:nvPr/>
        </p:nvPicPr>
        <p:blipFill>
          <a:blip r:embed="rId2" cstate="email">
            <a:extLst>
              <a:ext uri="{28A0092B-C50C-407E-A947-70E740481C1C}">
                <a14:useLocalDpi xmlns:a14="http://schemas.microsoft.com/office/drawing/2010/main"/>
              </a:ext>
            </a:extLst>
          </a:blip>
          <a:srcRect/>
          <a:stretch>
            <a:fillRect/>
          </a:stretch>
        </p:blipFill>
        <p:spPr bwMode="auto">
          <a:xfrm rot="16200000">
            <a:off x="-321491" y="1607319"/>
            <a:ext cx="5214950" cy="3714776"/>
          </a:xfrm>
          <a:prstGeom prst="rect">
            <a:avLst/>
          </a:prstGeom>
          <a:noFill/>
          <a:ln>
            <a:noFill/>
          </a:ln>
        </p:spPr>
      </p:pic>
      <p:pic>
        <p:nvPicPr>
          <p:cNvPr id="5" name="Рисунок 4" descr="C:\Users\учитель\Desktop\тарас\IMG_2989.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4810" y="285728"/>
            <a:ext cx="4643470" cy="3357587"/>
          </a:xfrm>
          <a:prstGeom prst="rect">
            <a:avLst/>
          </a:prstGeom>
          <a:noFill/>
          <a:ln>
            <a:noFill/>
          </a:ln>
        </p:spPr>
      </p:pic>
      <p:pic>
        <p:nvPicPr>
          <p:cNvPr id="6" name="Содержимое 5" descr="C:\Users\учитель\Desktop\тарас\IMG_2986.JPG"/>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bwMode="auto">
          <a:xfrm>
            <a:off x="4286248" y="3643314"/>
            <a:ext cx="4534593" cy="2759825"/>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571612"/>
            <a:ext cx="7467600" cy="4873752"/>
          </a:xfrm>
        </p:spPr>
        <p:txBody>
          <a:bodyPr>
            <a:normAutofit/>
          </a:bodyPr>
          <a:lstStyle/>
          <a:p>
            <a:pPr algn="ctr">
              <a:buNone/>
            </a:pPr>
            <a:r>
              <a:rPr lang="uk-UA" sz="2000" b="1" i="1" dirty="0" smtClean="0"/>
              <a:t> ФЕСТИВАЛЬ ПАТРІОТИЧНОЇ ПІСНІ</a:t>
            </a:r>
            <a:r>
              <a:rPr lang="uk-UA" sz="2000" b="1" i="1" smtClean="0"/>
              <a:t>, ПРОЗИ </a:t>
            </a:r>
            <a:r>
              <a:rPr lang="uk-UA" sz="2000" b="1" i="1" dirty="0" smtClean="0"/>
              <a:t>ТА ПОЕЗІЇ</a:t>
            </a:r>
          </a:p>
          <a:p>
            <a:pPr algn="ctr"/>
            <a:endParaRPr lang="uk-UA" sz="2000" b="1" i="1" dirty="0"/>
          </a:p>
        </p:txBody>
      </p:sp>
      <p:sp>
        <p:nvSpPr>
          <p:cNvPr id="2" name="Заголовок 1"/>
          <p:cNvSpPr>
            <a:spLocks noGrp="1"/>
          </p:cNvSpPr>
          <p:nvPr>
            <p:ph type="title"/>
          </p:nvPr>
        </p:nvSpPr>
        <p:spPr/>
        <p:txBody>
          <a:bodyPr>
            <a:normAutofit/>
          </a:bodyPr>
          <a:lstStyle/>
          <a:p>
            <a:pPr algn="ctr"/>
            <a:r>
              <a:rPr lang="uk-UA" b="1" dirty="0" smtClean="0">
                <a:solidFill>
                  <a:schemeClr val="tx1"/>
                </a:solidFill>
              </a:rPr>
              <a:t>ЗРОДИЛИСЬ МИ ВЕЛИКОЇ ГОДИНИ</a:t>
            </a:r>
            <a:endParaRPr lang="uk-UA" b="1" dirty="0">
              <a:solidFill>
                <a:schemeClr val="tx1"/>
              </a:solidFill>
            </a:endParaRPr>
          </a:p>
        </p:txBody>
      </p:sp>
      <p:pic>
        <p:nvPicPr>
          <p:cNvPr id="4" name="Рисунок 3"/>
          <p:cNvPicPr/>
          <p:nvPr/>
        </p:nvPicPr>
        <p:blipFill>
          <a:blip r:embed="rId2" cstate="email">
            <a:extLst>
              <a:ext uri="{28A0092B-C50C-407E-A947-70E740481C1C}">
                <a14:useLocalDpi xmlns:a14="http://schemas.microsoft.com/office/drawing/2010/main"/>
              </a:ext>
            </a:extLst>
          </a:blip>
          <a:stretch>
            <a:fillRect/>
          </a:stretch>
        </p:blipFill>
        <p:spPr>
          <a:xfrm>
            <a:off x="1500166" y="2500306"/>
            <a:ext cx="6192203" cy="378621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285720" y="3429000"/>
            <a:ext cx="4929222" cy="3214710"/>
          </a:xfrm>
          <a:prstGeom prst="rect">
            <a:avLst/>
          </a:prstGeom>
        </p:spPr>
      </p:pic>
      <p:sp>
        <p:nvSpPr>
          <p:cNvPr id="2" name="Заголовок 1"/>
          <p:cNvSpPr>
            <a:spLocks noGrp="1"/>
          </p:cNvSpPr>
          <p:nvPr>
            <p:ph type="title"/>
          </p:nvPr>
        </p:nvSpPr>
        <p:spPr/>
        <p:txBody>
          <a:bodyPr/>
          <a:lstStyle/>
          <a:p>
            <a:endParaRPr lang="uk-UA" dirty="0"/>
          </a:p>
        </p:txBody>
      </p:sp>
      <p:pic>
        <p:nvPicPr>
          <p:cNvPr id="4" name="Рисунок 3"/>
          <p:cNvPicPr/>
          <p:nvPr/>
        </p:nvPicPr>
        <p:blipFill>
          <a:blip r:embed="rId3" cstate="email">
            <a:extLst>
              <a:ext uri="{28A0092B-C50C-407E-A947-70E740481C1C}">
                <a14:useLocalDpi xmlns:a14="http://schemas.microsoft.com/office/drawing/2010/main"/>
              </a:ext>
            </a:extLst>
          </a:blip>
          <a:stretch>
            <a:fillRect/>
          </a:stretch>
        </p:blipFill>
        <p:spPr>
          <a:xfrm>
            <a:off x="357158" y="214290"/>
            <a:ext cx="4786346" cy="3143272"/>
          </a:xfrm>
          <a:prstGeom prst="rect">
            <a:avLst/>
          </a:prstGeom>
        </p:spPr>
      </p:pic>
      <p:pic>
        <p:nvPicPr>
          <p:cNvPr id="6" name="Рисунок 5"/>
          <p:cNvPicPr/>
          <p:nvPr/>
        </p:nvPicPr>
        <p:blipFill>
          <a:blip r:embed="rId4" cstate="email">
            <a:extLst>
              <a:ext uri="{28A0092B-C50C-407E-A947-70E740481C1C}">
                <a14:useLocalDpi xmlns:a14="http://schemas.microsoft.com/office/drawing/2010/main"/>
              </a:ext>
            </a:extLst>
          </a:blip>
          <a:stretch>
            <a:fillRect/>
          </a:stretch>
        </p:blipFill>
        <p:spPr>
          <a:xfrm>
            <a:off x="5143504" y="285728"/>
            <a:ext cx="3643338" cy="3143272"/>
          </a:xfrm>
          <a:prstGeom prst="rect">
            <a:avLst/>
          </a:prstGeom>
        </p:spPr>
      </p:pic>
      <p:pic>
        <p:nvPicPr>
          <p:cNvPr id="7" name="Рисунок 6"/>
          <p:cNvPicPr/>
          <p:nvPr/>
        </p:nvPicPr>
        <p:blipFill>
          <a:blip r:embed="rId5" cstate="email">
            <a:extLst>
              <a:ext uri="{28A0092B-C50C-407E-A947-70E740481C1C}">
                <a14:useLocalDpi xmlns:a14="http://schemas.microsoft.com/office/drawing/2010/main"/>
              </a:ext>
            </a:extLst>
          </a:blip>
          <a:stretch>
            <a:fillRect/>
          </a:stretch>
        </p:blipFill>
        <p:spPr>
          <a:xfrm>
            <a:off x="5643570" y="3500438"/>
            <a:ext cx="2500330" cy="307183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214282" y="3571876"/>
            <a:ext cx="4500594" cy="3071834"/>
          </a:xfrm>
          <a:prstGeom prst="rect">
            <a:avLst/>
          </a:prstGeom>
        </p:spPr>
      </p:pic>
      <p:sp>
        <p:nvSpPr>
          <p:cNvPr id="2" name="Заголовок 1"/>
          <p:cNvSpPr>
            <a:spLocks noGrp="1"/>
          </p:cNvSpPr>
          <p:nvPr>
            <p:ph type="title"/>
          </p:nvPr>
        </p:nvSpPr>
        <p:spPr/>
        <p:txBody>
          <a:bodyPr/>
          <a:lstStyle/>
          <a:p>
            <a:endParaRPr lang="uk-UA" dirty="0"/>
          </a:p>
        </p:txBody>
      </p:sp>
      <p:pic>
        <p:nvPicPr>
          <p:cNvPr id="4" name="Рисунок 3"/>
          <p:cNvPicPr/>
          <p:nvPr/>
        </p:nvPicPr>
        <p:blipFill>
          <a:blip r:embed="rId3" cstate="email">
            <a:extLst>
              <a:ext uri="{28A0092B-C50C-407E-A947-70E740481C1C}">
                <a14:useLocalDpi xmlns:a14="http://schemas.microsoft.com/office/drawing/2010/main"/>
              </a:ext>
            </a:extLst>
          </a:blip>
          <a:stretch>
            <a:fillRect/>
          </a:stretch>
        </p:blipFill>
        <p:spPr>
          <a:xfrm>
            <a:off x="142845" y="214290"/>
            <a:ext cx="4500593" cy="3000396"/>
          </a:xfrm>
          <a:prstGeom prst="rect">
            <a:avLst/>
          </a:prstGeom>
        </p:spPr>
      </p:pic>
      <p:pic>
        <p:nvPicPr>
          <p:cNvPr id="5" name="Рисунок 4"/>
          <p:cNvPicPr/>
          <p:nvPr/>
        </p:nvPicPr>
        <p:blipFill>
          <a:blip r:embed="rId4" cstate="email">
            <a:extLst>
              <a:ext uri="{28A0092B-C50C-407E-A947-70E740481C1C}">
                <a14:useLocalDpi xmlns:a14="http://schemas.microsoft.com/office/drawing/2010/main"/>
              </a:ext>
            </a:extLst>
          </a:blip>
          <a:stretch>
            <a:fillRect/>
          </a:stretch>
        </p:blipFill>
        <p:spPr>
          <a:xfrm>
            <a:off x="4929190" y="285728"/>
            <a:ext cx="3714776" cy="2928958"/>
          </a:xfrm>
          <a:prstGeom prst="rect">
            <a:avLst/>
          </a:prstGeom>
        </p:spPr>
      </p:pic>
      <p:pic>
        <p:nvPicPr>
          <p:cNvPr id="7" name="Рисунок 6"/>
          <p:cNvPicPr/>
          <p:nvPr/>
        </p:nvPicPr>
        <p:blipFill>
          <a:blip r:embed="rId5" cstate="email">
            <a:extLst>
              <a:ext uri="{28A0092B-C50C-407E-A947-70E740481C1C}">
                <a14:useLocalDpi xmlns:a14="http://schemas.microsoft.com/office/drawing/2010/main"/>
              </a:ext>
            </a:extLst>
          </a:blip>
          <a:stretch>
            <a:fillRect/>
          </a:stretch>
        </p:blipFill>
        <p:spPr>
          <a:xfrm>
            <a:off x="4857752" y="3571876"/>
            <a:ext cx="3906187" cy="308037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Горизонтальный свиток 3"/>
          <p:cNvSpPr/>
          <p:nvPr/>
        </p:nvSpPr>
        <p:spPr>
          <a:xfrm>
            <a:off x="467544" y="-171400"/>
            <a:ext cx="8136904" cy="1440160"/>
          </a:xfrm>
          <a:prstGeom prst="horizontalScroll">
            <a:avLst/>
          </a:prstGeom>
          <a:solidFill>
            <a:schemeClr val="accent2">
              <a:lumMod val="40000"/>
              <a:lumOff val="60000"/>
            </a:schemeClr>
          </a:solidFill>
          <a:ln>
            <a:solidFill>
              <a:schemeClr val="accent2">
                <a:lumMod val="50000"/>
              </a:schemeClr>
            </a:solidFill>
          </a:ln>
          <a:effectLst>
            <a:glow rad="228600">
              <a:schemeClr val="accent2">
                <a:satMod val="175000"/>
                <a:alpha val="40000"/>
              </a:schemeClr>
            </a:glow>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4800" b="1" i="1" dirty="0" smtClean="0">
                <a:solidFill>
                  <a:schemeClr val="tx1"/>
                </a:solidFill>
                <a:effectLst>
                  <a:innerShdw blurRad="114300">
                    <a:prstClr val="black"/>
                  </a:innerShdw>
                </a:effectLst>
              </a:rPr>
              <a:t>Працюємо залюбки</a:t>
            </a:r>
            <a:endParaRPr lang="ru-RU" sz="4800" b="1" i="1" dirty="0">
              <a:solidFill>
                <a:schemeClr val="tx1"/>
              </a:solidFill>
              <a:effectLst>
                <a:innerShdw blurRad="114300">
                  <a:prstClr val="black"/>
                </a:innerShdw>
              </a:effectLst>
            </a:endParaRPr>
          </a:p>
        </p:txBody>
      </p:sp>
      <p:pic>
        <p:nvPicPr>
          <p:cNvPr id="19462" name="Picture 1" descr="F:\ГРАМОТИ Г.С\садіння дерев\P104095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596" y="1500174"/>
            <a:ext cx="2782887" cy="2087562"/>
          </a:xfrm>
          <a:prstGeom prst="rect">
            <a:avLst/>
          </a:prstGeom>
          <a:noFill/>
          <a:ln w="9525">
            <a:noFill/>
            <a:miter lim="800000"/>
            <a:headEnd/>
            <a:tailEnd/>
          </a:ln>
        </p:spPr>
      </p:pic>
      <p:pic>
        <p:nvPicPr>
          <p:cNvPr id="19463" name="Picture 2" descr="F:\ГРАМОТИ Г.С\садіння дерев\P104096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1012825"/>
            <a:ext cx="3543300" cy="2657475"/>
          </a:xfrm>
          <a:prstGeom prst="rect">
            <a:avLst/>
          </a:prstGeom>
          <a:noFill/>
          <a:ln w="9525">
            <a:noFill/>
            <a:miter lim="800000"/>
            <a:headEnd/>
            <a:tailEnd/>
          </a:ln>
        </p:spPr>
      </p:pic>
      <p:pic>
        <p:nvPicPr>
          <p:cNvPr id="19464" name="Picture 3" descr="D:\школа\ФОТО\Фото.Заміна вікон. Ремонт системи опалення\DSCF0879.JPG"/>
          <p:cNvPicPr>
            <a:picLocks noChangeAspect="1" noChangeArrowheads="1"/>
          </p:cNvPicPr>
          <p:nvPr/>
        </p:nvPicPr>
        <p:blipFill>
          <a:blip r:embed="rId5" cstate="email">
            <a:extLst>
              <a:ext uri="{28A0092B-C50C-407E-A947-70E740481C1C}">
                <a14:useLocalDpi xmlns:a14="http://schemas.microsoft.com/office/drawing/2010/main"/>
              </a:ext>
            </a:extLst>
          </a:blip>
          <a:srcRect l="7990" r="6682"/>
          <a:stretch>
            <a:fillRect/>
          </a:stretch>
        </p:blipFill>
        <p:spPr bwMode="auto">
          <a:xfrm>
            <a:off x="0" y="3571876"/>
            <a:ext cx="3335338" cy="2932112"/>
          </a:xfrm>
          <a:prstGeom prst="rect">
            <a:avLst/>
          </a:prstGeom>
          <a:noFill/>
          <a:ln w="9525">
            <a:noFill/>
            <a:miter lim="800000"/>
            <a:headEnd/>
            <a:tailEnd/>
          </a:ln>
        </p:spPr>
      </p:pic>
      <p:pic>
        <p:nvPicPr>
          <p:cNvPr id="19465" name="Picture 4" descr="D:\школа\ФОТО\Фото.Заміна вікон. Ремонт системи опалення\DSCF087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28992" y="2928934"/>
            <a:ext cx="2649538" cy="1987550"/>
          </a:xfrm>
          <a:prstGeom prst="rect">
            <a:avLst/>
          </a:prstGeom>
          <a:noFill/>
          <a:ln w="9525">
            <a:noFill/>
            <a:miter lim="800000"/>
            <a:headEnd/>
            <a:tailEnd/>
          </a:ln>
        </p:spPr>
      </p:pic>
      <p:pic>
        <p:nvPicPr>
          <p:cNvPr id="19467" name="Picture 5" descr="D:\школа\ФОТО\орієнтири з ВР\IMG_246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858000" y="3806825"/>
            <a:ext cx="2247900" cy="1465263"/>
          </a:xfrm>
          <a:prstGeom prst="rect">
            <a:avLst/>
          </a:prstGeom>
          <a:noFill/>
          <a:ln w="9525">
            <a:noFill/>
            <a:miter lim="800000"/>
            <a:headEnd/>
            <a:tailEnd/>
          </a:ln>
        </p:spPr>
      </p:pic>
      <p:pic>
        <p:nvPicPr>
          <p:cNvPr id="19468" name="Рисунок 12" descr="F:\ГРАМОТИ Г.С\садіння дерев\P1040966.JPG"/>
          <p:cNvPicPr>
            <a:picLocks noChangeAspect="1" noChangeArrowheads="1"/>
          </p:cNvPicPr>
          <p:nvPr/>
        </p:nvPicPr>
        <p:blipFill>
          <a:blip r:embed="rId8" cstate="email">
            <a:extLst>
              <a:ext uri="{28A0092B-C50C-407E-A947-70E740481C1C}">
                <a14:useLocalDpi xmlns:a14="http://schemas.microsoft.com/office/drawing/2010/main"/>
              </a:ext>
            </a:extLst>
          </a:blip>
          <a:srcRect t="26520"/>
          <a:stretch>
            <a:fillRect/>
          </a:stretch>
        </p:blipFill>
        <p:spPr bwMode="auto">
          <a:xfrm>
            <a:off x="3184525" y="4768850"/>
            <a:ext cx="3673475" cy="2030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537139" y="-119916"/>
            <a:ext cx="7920880" cy="1440160"/>
          </a:xfrm>
          <a:prstGeom prst="horizontalScroll">
            <a:avLst/>
          </a:prstGeom>
          <a:solidFill>
            <a:schemeClr val="accent2">
              <a:lumMod val="40000"/>
              <a:lumOff val="60000"/>
            </a:schemeClr>
          </a:solidFill>
          <a:ln>
            <a:solidFill>
              <a:schemeClr val="accent2">
                <a:lumMod val="50000"/>
              </a:schemeClr>
            </a:solidFill>
          </a:ln>
          <a:effectLst>
            <a:glow rad="228600">
              <a:schemeClr val="accent2">
                <a:satMod val="175000"/>
                <a:alpha val="40000"/>
              </a:schemeClr>
            </a:glow>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k-UA" sz="3600" b="1" dirty="0" smtClean="0">
                <a:solidFill>
                  <a:schemeClr val="tx1"/>
                </a:solidFill>
              </a:rPr>
              <a:t>Проект</a:t>
            </a:r>
            <a:r>
              <a:rPr lang="en-US" sz="3600" b="1" dirty="0" smtClean="0">
                <a:solidFill>
                  <a:schemeClr val="tx1"/>
                </a:solidFill>
              </a:rPr>
              <a:t> “</a:t>
            </a:r>
            <a:r>
              <a:rPr lang="uk-UA" sz="3600" b="1" dirty="0" smtClean="0">
                <a:solidFill>
                  <a:schemeClr val="tx1"/>
                </a:solidFill>
              </a:rPr>
              <a:t> Добро починається з тебе</a:t>
            </a:r>
            <a:r>
              <a:rPr lang="en-US" sz="3600" b="1" dirty="0" smtClean="0">
                <a:solidFill>
                  <a:schemeClr val="tx1"/>
                </a:solidFill>
              </a:rPr>
              <a:t>’’</a:t>
            </a:r>
            <a:endParaRPr lang="ru-RU" sz="3600" b="1" i="1" dirty="0">
              <a:solidFill>
                <a:schemeClr val="tx1"/>
              </a:solidFill>
              <a:effectLst>
                <a:innerShdw blurRad="114300">
                  <a:prstClr val="black"/>
                </a:innerShdw>
              </a:effectLst>
            </a:endParaRPr>
          </a:p>
        </p:txBody>
      </p:sp>
      <p:pic>
        <p:nvPicPr>
          <p:cNvPr id="4" name="Рисунок 3" descr="D:\школа\ФОТО\фотогр\10ч15_napus_P101024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187" y="1864861"/>
            <a:ext cx="2808312" cy="2342381"/>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p:spPr>
      </p:pic>
      <p:pic>
        <p:nvPicPr>
          <p:cNvPr id="5" name="Picture 2" descr="D:\школа\ФОТО\вчителі для презентації\-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6144" t="8732" r="5573" b="7094"/>
          <a:stretch/>
        </p:blipFill>
        <p:spPr bwMode="auto">
          <a:xfrm>
            <a:off x="3277713" y="1749581"/>
            <a:ext cx="2605230" cy="2526584"/>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a:extLst/>
        </p:spPr>
      </p:pic>
      <p:pic>
        <p:nvPicPr>
          <p:cNvPr id="6" name="Picture 2" descr="F:\ГРАМОТИ Г.С\київ\SDC1267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43306" y="4429132"/>
            <a:ext cx="2484275" cy="1863206"/>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a:extLst/>
        </p:spPr>
      </p:pic>
      <p:pic>
        <p:nvPicPr>
          <p:cNvPr id="7" name="Рисунок 6" descr="F:\ГРАМОТИ Г.С\київ\київ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500826" y="4429132"/>
            <a:ext cx="2235695" cy="1863206"/>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p:spPr>
      </p:pic>
      <p:sp>
        <p:nvSpPr>
          <p:cNvPr id="15369" name="Прямоугольник 7"/>
          <p:cNvSpPr>
            <a:spLocks noChangeArrowheads="1"/>
          </p:cNvSpPr>
          <p:nvPr/>
        </p:nvSpPr>
        <p:spPr bwMode="auto">
          <a:xfrm>
            <a:off x="0" y="4357695"/>
            <a:ext cx="3500430" cy="2554546"/>
          </a:xfrm>
          <a:prstGeom prst="rect">
            <a:avLst/>
          </a:prstGeom>
          <a:noFill/>
          <a:ln w="9525">
            <a:solidFill>
              <a:srgbClr val="FF0000"/>
            </a:solidFill>
            <a:miter lim="800000"/>
            <a:headEnd/>
            <a:tailEnd/>
          </a:ln>
        </p:spPr>
        <p:txBody>
          <a:bodyPr wrap="square">
            <a:spAutoFit/>
          </a:bodyPr>
          <a:lstStyle/>
          <a:p>
            <a:endParaRPr lang="uk-UA" altLang="uk-UA" sz="2000" b="1" i="1" dirty="0">
              <a:solidFill>
                <a:schemeClr val="bg1"/>
              </a:solidFill>
              <a:latin typeface="Times New Roman" pitchFamily="18" charset="0"/>
              <a:cs typeface="Times New Roman" pitchFamily="18" charset="0"/>
            </a:endParaRPr>
          </a:p>
          <a:p>
            <a:r>
              <a:rPr lang="uk-UA" altLang="uk-UA" sz="2000" b="1" i="1" dirty="0">
                <a:latin typeface="Times New Roman" pitchFamily="18" charset="0"/>
                <a:cs typeface="Times New Roman" pitchFamily="18" charset="0"/>
              </a:rPr>
              <a:t>Друге місце в Всеукраїнському конкурсі  проектів дитячих громадських </a:t>
            </a:r>
            <a:r>
              <a:rPr lang="uk-UA" altLang="uk-UA" sz="2000" b="1" i="1" dirty="0" smtClean="0">
                <a:latin typeface="Times New Roman" pitchFamily="18" charset="0"/>
                <a:cs typeface="Times New Roman" pitchFamily="18" charset="0"/>
              </a:rPr>
              <a:t>об</a:t>
            </a:r>
            <a:r>
              <a:rPr lang="en-US" altLang="uk-UA" sz="2000" b="1" i="1" dirty="0" smtClean="0">
                <a:latin typeface="Times New Roman" pitchFamily="18" charset="0"/>
                <a:cs typeface="Times New Roman" pitchFamily="18" charset="0"/>
              </a:rPr>
              <a:t>`</a:t>
            </a:r>
            <a:r>
              <a:rPr lang="uk-UA" altLang="uk-UA" sz="2000" b="1" i="1" dirty="0" smtClean="0">
                <a:latin typeface="Times New Roman" pitchFamily="18" charset="0"/>
                <a:cs typeface="Times New Roman" pitchFamily="18" charset="0"/>
              </a:rPr>
              <a:t>єднань </a:t>
            </a:r>
            <a:r>
              <a:rPr lang="uk-UA" altLang="uk-UA" sz="2000" b="1" i="1" dirty="0">
                <a:latin typeface="Times New Roman" pitchFamily="18" charset="0"/>
                <a:cs typeface="Times New Roman" pitchFamily="18" charset="0"/>
              </a:rPr>
              <a:t>та організацій «Дитячі соціальні </a:t>
            </a:r>
            <a:r>
              <a:rPr lang="uk-UA" altLang="uk-UA" sz="2000" b="1" i="1" dirty="0" err="1">
                <a:latin typeface="Times New Roman" pitchFamily="18" charset="0"/>
                <a:cs typeface="Times New Roman" pitchFamily="18" charset="0"/>
              </a:rPr>
              <a:t>ініціативи-Україні</a:t>
            </a:r>
            <a:r>
              <a:rPr lang="uk-UA" altLang="uk-UA" sz="2000" b="1" i="1" dirty="0">
                <a:latin typeface="Times New Roman" pitchFamily="18" charset="0"/>
                <a:cs typeface="Times New Roman" pitchFamily="18" charset="0"/>
              </a:rPr>
              <a:t>»</a:t>
            </a:r>
            <a:endParaRPr lang="ru-RU" altLang="uk-UA" sz="2000" b="1" i="1" dirty="0">
              <a:latin typeface="Times New Roman" pitchFamily="18" charset="0"/>
              <a:cs typeface="Times New Roman" pitchFamily="18" charset="0"/>
            </a:endParaRPr>
          </a:p>
        </p:txBody>
      </p:sp>
      <p:sp>
        <p:nvSpPr>
          <p:cNvPr id="12" name="Прямоугольник 11"/>
          <p:cNvSpPr/>
          <p:nvPr/>
        </p:nvSpPr>
        <p:spPr>
          <a:xfrm>
            <a:off x="323850" y="1385888"/>
            <a:ext cx="6880225" cy="461962"/>
          </a:xfrm>
          <a:prstGeom prst="rect">
            <a:avLst/>
          </a:prstGeom>
        </p:spPr>
        <p:txBody>
          <a:bodyPr>
            <a:spAutoFit/>
          </a:bodyPr>
          <a:lstStyle/>
          <a:p>
            <a:pPr>
              <a:defRPr/>
            </a:pPr>
            <a:r>
              <a:rPr lang="uk-UA" sz="2400" b="1" dirty="0" smtClean="0">
                <a:solidFill>
                  <a:schemeClr val="accent4">
                    <a:lumMod val="50000"/>
                  </a:schemeClr>
                </a:solidFill>
              </a:rPr>
              <a:t>»</a:t>
            </a:r>
            <a:endParaRPr lang="ru-RU" sz="2400" b="1" dirty="0">
              <a:solidFill>
                <a:schemeClr val="accent4">
                  <a:lumMod val="50000"/>
                </a:schemeClr>
              </a:solidFill>
            </a:endParaRPr>
          </a:p>
        </p:txBody>
      </p:sp>
      <p:pic>
        <p:nvPicPr>
          <p:cNvPr id="15376" name="Рисунок 1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1863" y="1616075"/>
            <a:ext cx="2808287"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тепанівна\Desktop\p20_bezyimyannyiy.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323162" y="1481138"/>
            <a:ext cx="4497675" cy="4525962"/>
          </a:xfrm>
          <a:prstGeom prst="rect">
            <a:avLst/>
          </a:prstGeom>
          <a:noFill/>
        </p:spPr>
      </p:pic>
      <p:sp>
        <p:nvSpPr>
          <p:cNvPr id="2" name="Заголовок 1"/>
          <p:cNvSpPr>
            <a:spLocks noGrp="1"/>
          </p:cNvSpPr>
          <p:nvPr>
            <p:ph type="title"/>
          </p:nvPr>
        </p:nvSpPr>
        <p:spPr/>
        <p:txBody>
          <a:bodyPr>
            <a:normAutofit/>
          </a:bodyPr>
          <a:lstStyle/>
          <a:p>
            <a:pPr algn="ctr"/>
            <a:r>
              <a:rPr lang="uk-UA" sz="6000" b="1" i="1" dirty="0" smtClean="0">
                <a:solidFill>
                  <a:schemeClr val="tx1"/>
                </a:solidFill>
              </a:rPr>
              <a:t>Проект</a:t>
            </a:r>
            <a:endParaRPr lang="uk-UA" sz="6000" b="1" i="1" dirty="0"/>
          </a:p>
        </p:txBody>
      </p:sp>
      <p:graphicFrame>
        <p:nvGraphicFramePr>
          <p:cNvPr id="9" name="Таблица 8"/>
          <p:cNvGraphicFramePr>
            <a:graphicFrameLocks noGrp="1"/>
          </p:cNvGraphicFramePr>
          <p:nvPr/>
        </p:nvGraphicFramePr>
        <p:xfrm>
          <a:off x="1524000" y="1857364"/>
          <a:ext cx="6096000" cy="1214446"/>
        </p:xfrm>
        <a:graphic>
          <a:graphicData uri="http://schemas.openxmlformats.org/drawingml/2006/table">
            <a:tbl>
              <a:tblPr/>
              <a:tblGrid>
                <a:gridCol w="1190612"/>
                <a:gridCol w="4905388"/>
              </a:tblGrid>
              <a:tr h="1214446">
                <a:tc>
                  <a:txBody>
                    <a:bodyPr/>
                    <a:lstStyle/>
                    <a:p>
                      <a:pPr>
                        <a:spcAft>
                          <a:spcPts val="0"/>
                        </a:spcAft>
                      </a:pPr>
                      <a:r>
                        <a:rPr lang="uk-UA" sz="1800" b="1" dirty="0">
                          <a:latin typeface="Times New Roman"/>
                          <a:ea typeface="Times New Roman"/>
                          <a:cs typeface="Times New Roman"/>
                        </a:rPr>
                        <a:t>Терміни реалізації проекту</a:t>
                      </a: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800" b="1" dirty="0">
                          <a:latin typeface="Times New Roman"/>
                          <a:ea typeface="Times New Roman"/>
                          <a:cs typeface="Times New Roman"/>
                        </a:rPr>
                        <a:t>1 січня2014 – 15 січня 2015 року</a:t>
                      </a: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uk-UA"/>
          </a:p>
        </p:txBody>
      </p:sp>
      <p:sp>
        <p:nvSpPr>
          <p:cNvPr id="2" name="Заголовок 1"/>
          <p:cNvSpPr>
            <a:spLocks noGrp="1"/>
          </p:cNvSpPr>
          <p:nvPr>
            <p:ph type="title"/>
          </p:nvPr>
        </p:nvSpPr>
        <p:spPr/>
        <p:txBody>
          <a:bodyPr>
            <a:normAutofit fontScale="90000"/>
          </a:bodyPr>
          <a:lstStyle/>
          <a:p>
            <a:pPr algn="ctr"/>
            <a:r>
              <a:rPr lang="uk-UA" b="1" dirty="0" smtClean="0">
                <a:solidFill>
                  <a:schemeClr val="tx1"/>
                </a:solidFill>
              </a:rPr>
              <a:t>ЗІГРІЄМ СОЛДАТІВ ДИТЯЧИМ ТЕПЛОМ</a:t>
            </a:r>
            <a:endParaRPr lang="uk-UA" b="1" dirty="0">
              <a:solidFill>
                <a:schemeClr val="tx1"/>
              </a:solidFill>
            </a:endParaRPr>
          </a:p>
        </p:txBody>
      </p:sp>
      <p:pic>
        <p:nvPicPr>
          <p:cNvPr id="4" name="Picture 2" descr="C:\Users\Степанівна\Desktop\ii.jpg"/>
          <p:cNvPicPr>
            <a:picLocks noChangeAspect="1" noChangeArrowheads="1"/>
          </p:cNvPicPr>
          <p:nvPr/>
        </p:nvPicPr>
        <p:blipFill>
          <a:blip r:embed="rId2"/>
          <a:srcRect/>
          <a:stretch>
            <a:fillRect/>
          </a:stretch>
        </p:blipFill>
        <p:spPr bwMode="auto">
          <a:xfrm>
            <a:off x="571472" y="1643050"/>
            <a:ext cx="7572428" cy="440373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normAutofit fontScale="92500" lnSpcReduction="20000"/>
          </a:bodyPr>
          <a:lstStyle/>
          <a:p>
            <a:pPr>
              <a:buNone/>
            </a:pPr>
            <a:r>
              <a:rPr lang="uk-UA" dirty="0" smtClean="0"/>
              <a:t>   Крізь вічність із ясних зір і свічадо тихих вод в усій земній красі та зболеній печалі світить нам материнський образ нашої України. </a:t>
            </a:r>
            <a:r>
              <a:rPr lang="ru-RU" dirty="0" err="1" smtClean="0"/>
              <a:t>Багато</a:t>
            </a:r>
            <a:r>
              <a:rPr lang="ru-RU" dirty="0" smtClean="0"/>
              <a:t> </a:t>
            </a:r>
            <a:r>
              <a:rPr lang="ru-RU" dirty="0" err="1" smtClean="0"/>
              <a:t>поколінь</a:t>
            </a:r>
            <a:r>
              <a:rPr lang="ru-RU" dirty="0" smtClean="0"/>
              <a:t> </a:t>
            </a:r>
            <a:r>
              <a:rPr lang="ru-RU" dirty="0" err="1" smtClean="0"/>
              <a:t>пішло</a:t>
            </a:r>
            <a:r>
              <a:rPr lang="ru-RU" dirty="0" smtClean="0"/>
              <a:t> на </a:t>
            </a:r>
            <a:r>
              <a:rPr lang="ru-RU" dirty="0" err="1" smtClean="0"/>
              <a:t>страждання</a:t>
            </a:r>
            <a:r>
              <a:rPr lang="ru-RU" dirty="0" smtClean="0"/>
              <a:t>, муки, смерть, </a:t>
            </a:r>
            <a:r>
              <a:rPr lang="ru-RU" dirty="0" err="1" smtClean="0"/>
              <a:t>щоб</a:t>
            </a:r>
            <a:r>
              <a:rPr lang="ru-RU" dirty="0" smtClean="0"/>
              <a:t> </a:t>
            </a:r>
            <a:r>
              <a:rPr lang="ru-RU" dirty="0" err="1" smtClean="0"/>
              <a:t>засвітилася</a:t>
            </a:r>
            <a:r>
              <a:rPr lang="ru-RU" dirty="0" smtClean="0"/>
              <a:t> </a:t>
            </a:r>
            <a:r>
              <a:rPr lang="ru-RU" dirty="0" err="1" smtClean="0"/>
              <a:t>зірка</a:t>
            </a:r>
            <a:r>
              <a:rPr lang="ru-RU" dirty="0" smtClean="0"/>
              <a:t> </a:t>
            </a:r>
            <a:r>
              <a:rPr lang="ru-RU" dirty="0" err="1" smtClean="0"/>
              <a:t>вільної</a:t>
            </a:r>
            <a:r>
              <a:rPr lang="ru-RU" dirty="0" smtClean="0"/>
              <a:t>, </a:t>
            </a:r>
            <a:r>
              <a:rPr lang="ru-RU" dirty="0" err="1" smtClean="0"/>
              <a:t>незалежної</a:t>
            </a:r>
            <a:r>
              <a:rPr lang="ru-RU" dirty="0" smtClean="0"/>
              <a:t> </a:t>
            </a:r>
            <a:r>
              <a:rPr lang="ru-RU" dirty="0" err="1" smtClean="0"/>
              <a:t>суверенної</a:t>
            </a:r>
            <a:r>
              <a:rPr lang="ru-RU" dirty="0" smtClean="0"/>
              <a:t> </a:t>
            </a:r>
            <a:r>
              <a:rPr lang="ru-RU" dirty="0" err="1" smtClean="0"/>
              <a:t>Держави</a:t>
            </a:r>
            <a:r>
              <a:rPr lang="ru-RU" dirty="0" smtClean="0"/>
              <a:t> </a:t>
            </a:r>
            <a:r>
              <a:rPr lang="ru-RU" dirty="0" err="1" smtClean="0"/>
              <a:t>нашої</a:t>
            </a:r>
            <a:r>
              <a:rPr lang="ru-RU" dirty="0" smtClean="0"/>
              <a:t>, яка </a:t>
            </a:r>
            <a:r>
              <a:rPr lang="ru-RU" dirty="0" err="1" smtClean="0"/>
              <a:t>вже</a:t>
            </a:r>
            <a:r>
              <a:rPr lang="ru-RU" dirty="0" smtClean="0"/>
              <a:t> </a:t>
            </a:r>
            <a:r>
              <a:rPr lang="ru-RU" dirty="0" err="1" smtClean="0"/>
              <a:t>впродовж</a:t>
            </a:r>
            <a:r>
              <a:rPr lang="ru-RU" dirty="0" smtClean="0"/>
              <a:t> 23 </a:t>
            </a:r>
            <a:r>
              <a:rPr lang="ru-RU" dirty="0" err="1" smtClean="0"/>
              <a:t>років</a:t>
            </a:r>
            <a:r>
              <a:rPr lang="ru-RU" dirty="0" smtClean="0"/>
              <a:t>, </a:t>
            </a:r>
            <a:r>
              <a:rPr lang="ru-RU" dirty="0" err="1" smtClean="0"/>
              <a:t>з</a:t>
            </a:r>
            <a:r>
              <a:rPr lang="ru-RU" dirty="0" smtClean="0"/>
              <a:t> 24 </a:t>
            </a:r>
            <a:r>
              <a:rPr lang="ru-RU" dirty="0" err="1" smtClean="0"/>
              <a:t>серпня</a:t>
            </a:r>
            <a:r>
              <a:rPr lang="ru-RU" dirty="0" smtClean="0"/>
              <a:t> 1991 року, </a:t>
            </a:r>
            <a:r>
              <a:rPr lang="ru-RU" dirty="0" err="1" smtClean="0"/>
              <a:t>існує</a:t>
            </a:r>
            <a:r>
              <a:rPr lang="ru-RU" dirty="0" smtClean="0"/>
              <a:t>, </a:t>
            </a:r>
            <a:r>
              <a:rPr lang="ru-RU" dirty="0" err="1" smtClean="0"/>
              <a:t>поволі</a:t>
            </a:r>
            <a:r>
              <a:rPr lang="ru-RU" dirty="0" smtClean="0"/>
              <a:t> </a:t>
            </a:r>
            <a:r>
              <a:rPr lang="ru-RU" dirty="0" err="1" smtClean="0"/>
              <a:t>встає</a:t>
            </a:r>
            <a:r>
              <a:rPr lang="ru-RU" dirty="0" smtClean="0"/>
              <a:t> на ноги, </a:t>
            </a:r>
            <a:r>
              <a:rPr lang="ru-RU" dirty="0" err="1" smtClean="0"/>
              <a:t>розправляє</a:t>
            </a:r>
            <a:r>
              <a:rPr lang="ru-RU" dirty="0" smtClean="0"/>
              <a:t> </a:t>
            </a:r>
            <a:r>
              <a:rPr lang="ru-RU" dirty="0" err="1" smtClean="0"/>
              <a:t>крила</a:t>
            </a:r>
            <a:r>
              <a:rPr lang="ru-RU" dirty="0" smtClean="0"/>
              <a:t>, </a:t>
            </a:r>
            <a:r>
              <a:rPr lang="ru-RU" dirty="0" err="1" smtClean="0"/>
              <a:t>займає</a:t>
            </a:r>
            <a:r>
              <a:rPr lang="ru-RU" dirty="0" smtClean="0"/>
              <a:t> </a:t>
            </a:r>
            <a:r>
              <a:rPr lang="ru-RU" dirty="0" err="1" smtClean="0"/>
              <a:t>належне</a:t>
            </a:r>
            <a:r>
              <a:rPr lang="ru-RU" dirty="0" smtClean="0"/>
              <a:t> </a:t>
            </a:r>
            <a:r>
              <a:rPr lang="ru-RU" dirty="0" err="1" smtClean="0"/>
              <a:t>їй</a:t>
            </a:r>
            <a:r>
              <a:rPr lang="ru-RU" dirty="0" smtClean="0"/>
              <a:t> </a:t>
            </a:r>
            <a:r>
              <a:rPr lang="ru-RU" dirty="0" err="1" smtClean="0"/>
              <a:t>місце</a:t>
            </a:r>
            <a:r>
              <a:rPr lang="ru-RU" dirty="0" smtClean="0"/>
              <a:t> </a:t>
            </a:r>
            <a:r>
              <a:rPr lang="ru-RU" dirty="0" err="1" smtClean="0"/>
              <a:t>серед</a:t>
            </a:r>
            <a:r>
              <a:rPr lang="ru-RU" dirty="0" smtClean="0"/>
              <a:t> </a:t>
            </a:r>
            <a:r>
              <a:rPr lang="ru-RU" dirty="0" err="1" smtClean="0"/>
              <a:t>світових</a:t>
            </a:r>
            <a:r>
              <a:rPr lang="ru-RU" dirty="0" smtClean="0"/>
              <a:t> держав.</a:t>
            </a:r>
            <a:r>
              <a:rPr lang="ru-RU" b="1" dirty="0" smtClean="0"/>
              <a:t> </a:t>
            </a:r>
            <a:r>
              <a:rPr lang="ru-RU" dirty="0" err="1" smtClean="0"/>
              <a:t>Сьогодні</a:t>
            </a:r>
            <a:r>
              <a:rPr lang="ru-RU" dirty="0" smtClean="0"/>
              <a:t>, </a:t>
            </a:r>
            <a:r>
              <a:rPr lang="ru-RU" dirty="0" err="1" smtClean="0"/>
              <a:t>маючи</a:t>
            </a:r>
            <a:r>
              <a:rPr lang="ru-RU" dirty="0" smtClean="0"/>
              <a:t> свою державу, ми </a:t>
            </a:r>
            <a:r>
              <a:rPr lang="ru-RU" dirty="0" err="1" smtClean="0"/>
              <a:t>повинні</a:t>
            </a:r>
            <a:r>
              <a:rPr lang="ru-RU" dirty="0" smtClean="0"/>
              <a:t> </a:t>
            </a:r>
            <a:r>
              <a:rPr lang="ru-RU" dirty="0" err="1" smtClean="0"/>
              <a:t>пам’ятати</a:t>
            </a:r>
            <a:r>
              <a:rPr lang="ru-RU" dirty="0" smtClean="0"/>
              <a:t>, </a:t>
            </a:r>
            <a:r>
              <a:rPr lang="ru-RU" dirty="0" err="1" smtClean="0"/>
              <a:t>що</a:t>
            </a:r>
            <a:r>
              <a:rPr lang="ru-RU" dirty="0" smtClean="0"/>
              <a:t> для того, </a:t>
            </a:r>
            <a:r>
              <a:rPr lang="ru-RU" dirty="0" err="1" smtClean="0"/>
              <a:t>щоб</a:t>
            </a:r>
            <a:r>
              <a:rPr lang="ru-RU" dirty="0" smtClean="0"/>
              <a:t> </a:t>
            </a:r>
            <a:r>
              <a:rPr lang="ru-RU" dirty="0" err="1" smtClean="0"/>
              <a:t>синьо-жовтий</a:t>
            </a:r>
            <a:r>
              <a:rPr lang="ru-RU" dirty="0" smtClean="0"/>
              <a:t> </a:t>
            </a:r>
            <a:r>
              <a:rPr lang="ru-RU" dirty="0" err="1" smtClean="0"/>
              <a:t>Державний</a:t>
            </a:r>
            <a:r>
              <a:rPr lang="ru-RU" dirty="0" smtClean="0"/>
              <a:t> Прапор </a:t>
            </a:r>
            <a:r>
              <a:rPr lang="ru-RU" dirty="0" err="1" smtClean="0"/>
              <a:t>України</a:t>
            </a:r>
            <a:r>
              <a:rPr lang="ru-RU" dirty="0" smtClean="0"/>
              <a:t> </a:t>
            </a:r>
            <a:r>
              <a:rPr lang="ru-RU" dirty="0" err="1" smtClean="0"/>
              <a:t>вільно</a:t>
            </a:r>
            <a:r>
              <a:rPr lang="ru-RU" dirty="0" smtClean="0"/>
              <a:t> </a:t>
            </a:r>
            <a:r>
              <a:rPr lang="ru-RU" dirty="0" err="1" smtClean="0"/>
              <a:t>тріпотів</a:t>
            </a:r>
            <a:r>
              <a:rPr lang="ru-RU" dirty="0" smtClean="0"/>
              <a:t> над </a:t>
            </a:r>
            <a:r>
              <a:rPr lang="ru-RU" dirty="0" err="1" smtClean="0"/>
              <a:t>державними</a:t>
            </a:r>
            <a:r>
              <a:rPr lang="ru-RU" dirty="0" smtClean="0"/>
              <a:t> </a:t>
            </a:r>
            <a:r>
              <a:rPr lang="ru-RU" dirty="0" err="1" smtClean="0"/>
              <a:t>установами</a:t>
            </a:r>
            <a:r>
              <a:rPr lang="ru-RU" dirty="0" smtClean="0"/>
              <a:t> </a:t>
            </a:r>
            <a:r>
              <a:rPr lang="ru-RU" dirty="0" err="1" smtClean="0"/>
              <a:t>і</a:t>
            </a:r>
            <a:r>
              <a:rPr lang="ru-RU" dirty="0" smtClean="0"/>
              <a:t> закладами та </a:t>
            </a:r>
            <a:r>
              <a:rPr lang="ru-RU" dirty="0" err="1" smtClean="0"/>
              <a:t>вирізняв</a:t>
            </a:r>
            <a:r>
              <a:rPr lang="ru-RU" dirty="0" smtClean="0"/>
              <a:t> </a:t>
            </a:r>
            <a:r>
              <a:rPr lang="ru-RU" dirty="0" err="1" smtClean="0"/>
              <a:t>український</a:t>
            </a:r>
            <a:r>
              <a:rPr lang="ru-RU" dirty="0" smtClean="0"/>
              <a:t> народ </a:t>
            </a:r>
            <a:r>
              <a:rPr lang="ru-RU" dirty="0" err="1" smtClean="0"/>
              <a:t>серед</a:t>
            </a:r>
            <a:r>
              <a:rPr lang="ru-RU" dirty="0" smtClean="0"/>
              <a:t> </a:t>
            </a:r>
            <a:r>
              <a:rPr lang="ru-RU" dirty="0" err="1" smtClean="0"/>
              <a:t>інших</a:t>
            </a:r>
            <a:r>
              <a:rPr lang="ru-RU" dirty="0" smtClean="0"/>
              <a:t>, </a:t>
            </a:r>
            <a:r>
              <a:rPr lang="ru-RU" dirty="0" err="1" smtClean="0"/>
              <a:t>поклали</a:t>
            </a:r>
            <a:r>
              <a:rPr lang="ru-RU" dirty="0" smtClean="0"/>
              <a:t> </a:t>
            </a:r>
            <a:r>
              <a:rPr lang="ru-RU" dirty="0" err="1" smtClean="0"/>
              <a:t>свої</a:t>
            </a:r>
            <a:r>
              <a:rPr lang="ru-RU" dirty="0" smtClean="0"/>
              <a:t> </a:t>
            </a:r>
            <a:r>
              <a:rPr lang="ru-RU" dirty="0" err="1" smtClean="0"/>
              <a:t>голови</a:t>
            </a:r>
            <a:r>
              <a:rPr lang="ru-RU" dirty="0" smtClean="0"/>
              <a:t> </a:t>
            </a:r>
            <a:r>
              <a:rPr lang="ru-RU" dirty="0" err="1" smtClean="0"/>
              <a:t>мільйони</a:t>
            </a:r>
            <a:r>
              <a:rPr lang="ru-RU" dirty="0" smtClean="0"/>
              <a:t> </a:t>
            </a:r>
            <a:r>
              <a:rPr lang="ru-RU" dirty="0" err="1" smtClean="0"/>
              <a:t>українців</a:t>
            </a:r>
            <a:r>
              <a:rPr lang="ru-RU" dirty="0" smtClean="0"/>
              <a:t>. </a:t>
            </a:r>
            <a:endParaRPr lang="uk-UA" dirty="0"/>
          </a:p>
        </p:txBody>
      </p:sp>
      <p:sp>
        <p:nvSpPr>
          <p:cNvPr id="2" name="Заголовок 1"/>
          <p:cNvSpPr>
            <a:spLocks noGrp="1"/>
          </p:cNvSpPr>
          <p:nvPr>
            <p:ph type="title"/>
          </p:nvPr>
        </p:nvSpPr>
        <p:spPr/>
        <p:txBody>
          <a:bodyPr>
            <a:normAutofit/>
          </a:bodyPr>
          <a:lstStyle/>
          <a:p>
            <a:pPr algn="ctr"/>
            <a:r>
              <a:rPr lang="uk-UA" sz="3600" b="1" i="1" dirty="0" smtClean="0">
                <a:solidFill>
                  <a:schemeClr val="tx1"/>
                </a:solidFill>
              </a:rPr>
              <a:t>Опис проекту</a:t>
            </a:r>
            <a:endParaRPr lang="uk-UA" sz="3600" b="1" i="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2000240"/>
            <a:ext cx="7901014" cy="4007051"/>
          </a:xfrm>
        </p:spPr>
        <p:txBody>
          <a:bodyPr/>
          <a:lstStyle/>
          <a:p>
            <a:r>
              <a:rPr lang="uk-UA" dirty="0" smtClean="0"/>
              <a:t>   </a:t>
            </a:r>
            <a:r>
              <a:rPr lang="uk-UA" sz="3200" dirty="0" smtClean="0"/>
              <a:t>  «Соколята» – учні 1-4 класів;</a:t>
            </a:r>
          </a:p>
          <a:p>
            <a:pPr>
              <a:buNone/>
            </a:pPr>
            <a:endParaRPr lang="uk-UA" sz="3200" dirty="0" smtClean="0"/>
          </a:p>
          <a:p>
            <a:r>
              <a:rPr lang="uk-UA" sz="3200" dirty="0" smtClean="0"/>
              <a:t>     «Молоді Соколи» – учні 5-8 класів;</a:t>
            </a:r>
          </a:p>
          <a:p>
            <a:pPr>
              <a:buNone/>
            </a:pPr>
            <a:endParaRPr lang="uk-UA" sz="3200" dirty="0" smtClean="0"/>
          </a:p>
          <a:p>
            <a:r>
              <a:rPr lang="uk-UA" sz="3200" dirty="0" smtClean="0"/>
              <a:t>      «Соколи» – учні 9-11 класів.</a:t>
            </a:r>
          </a:p>
          <a:p>
            <a:endParaRPr lang="uk-UA" sz="3200" dirty="0"/>
          </a:p>
        </p:txBody>
      </p:sp>
      <p:sp>
        <p:nvSpPr>
          <p:cNvPr id="2" name="Заголовок 1"/>
          <p:cNvSpPr>
            <a:spLocks noGrp="1"/>
          </p:cNvSpPr>
          <p:nvPr>
            <p:ph type="title"/>
          </p:nvPr>
        </p:nvSpPr>
        <p:spPr/>
        <p:txBody>
          <a:bodyPr>
            <a:normAutofit fontScale="90000"/>
          </a:bodyPr>
          <a:lstStyle/>
          <a:p>
            <a:pPr algn="ctr"/>
            <a:r>
              <a:rPr lang="uk-UA" sz="4800" b="1" dirty="0" smtClean="0">
                <a:solidFill>
                  <a:schemeClr val="tx1"/>
                </a:solidFill>
              </a:rPr>
              <a:t>Склад товариства</a:t>
            </a:r>
            <a:r>
              <a:rPr lang="uk-UA" b="1" dirty="0" smtClean="0">
                <a:solidFill>
                  <a:schemeClr val="tx1"/>
                </a:solidFill>
              </a:rPr>
              <a:t>:</a:t>
            </a:r>
            <a:r>
              <a:rPr lang="uk-UA" dirty="0" smtClean="0">
                <a:solidFill>
                  <a:schemeClr val="tx1"/>
                </a:solidFill>
              </a:rPr>
              <a:t/>
            </a:r>
            <a:br>
              <a:rPr lang="uk-UA" dirty="0" smtClean="0">
                <a:solidFill>
                  <a:schemeClr val="tx1"/>
                </a:solidFill>
              </a:rPr>
            </a:br>
            <a:endParaRPr lang="uk-UA"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7615262" cy="5688158"/>
          </a:xfrm>
        </p:spPr>
        <p:txBody>
          <a:bodyPr>
            <a:normAutofit fontScale="85000" lnSpcReduction="20000"/>
          </a:bodyPr>
          <a:lstStyle/>
          <a:p>
            <a:pPr>
              <a:buNone/>
            </a:pPr>
            <a:r>
              <a:rPr lang="uk-UA" dirty="0" smtClean="0"/>
              <a:t> </a:t>
            </a:r>
          </a:p>
          <a:p>
            <a:pPr>
              <a:buNone/>
            </a:pPr>
            <a:r>
              <a:rPr lang="uk-UA" dirty="0" smtClean="0"/>
              <a:t>        </a:t>
            </a:r>
            <a:r>
              <a:rPr lang="ru-RU" dirty="0" err="1" smtClean="0"/>
              <a:t>Піввіку</a:t>
            </a:r>
            <a:r>
              <a:rPr lang="ru-RU" dirty="0" smtClean="0"/>
              <a:t> </a:t>
            </a:r>
            <a:r>
              <a:rPr lang="ru-RU" dirty="0" err="1" smtClean="0"/>
              <a:t>мовчала</a:t>
            </a:r>
            <a:r>
              <a:rPr lang="ru-RU" dirty="0" smtClean="0"/>
              <a:t> </a:t>
            </a:r>
            <a:r>
              <a:rPr lang="ru-RU" dirty="0" err="1" smtClean="0"/>
              <a:t>зґвалтована</a:t>
            </a:r>
            <a:r>
              <a:rPr lang="ru-RU" dirty="0" smtClean="0"/>
              <a:t> </a:t>
            </a:r>
            <a:r>
              <a:rPr lang="ru-RU" dirty="0" err="1" smtClean="0"/>
              <a:t>історія</a:t>
            </a:r>
            <a:r>
              <a:rPr lang="ru-RU" dirty="0" smtClean="0"/>
              <a:t>, </a:t>
            </a:r>
            <a:r>
              <a:rPr lang="ru-RU" dirty="0" err="1" smtClean="0"/>
              <a:t>мовчали</a:t>
            </a:r>
            <a:r>
              <a:rPr lang="ru-RU" dirty="0" smtClean="0"/>
              <a:t> люди, а коли </a:t>
            </a:r>
            <a:r>
              <a:rPr lang="ru-RU" dirty="0" err="1" smtClean="0"/>
              <a:t>і</a:t>
            </a:r>
            <a:r>
              <a:rPr lang="ru-RU" dirty="0" smtClean="0"/>
              <a:t> </a:t>
            </a:r>
            <a:r>
              <a:rPr lang="ru-RU" dirty="0" err="1" smtClean="0"/>
              <a:t>називали</a:t>
            </a:r>
            <a:r>
              <a:rPr lang="ru-RU" dirty="0" smtClean="0"/>
              <a:t> </a:t>
            </a:r>
            <a:r>
              <a:rPr lang="ru-RU" dirty="0" err="1" smtClean="0"/>
              <a:t>імена</a:t>
            </a:r>
            <a:r>
              <a:rPr lang="ru-RU" dirty="0" smtClean="0"/>
              <a:t> </a:t>
            </a:r>
            <a:r>
              <a:rPr lang="ru-RU" dirty="0" err="1" smtClean="0"/>
              <a:t>героїв</a:t>
            </a:r>
            <a:r>
              <a:rPr lang="ru-RU" dirty="0" smtClean="0"/>
              <a:t>, то говорили </a:t>
            </a:r>
            <a:r>
              <a:rPr lang="ru-RU" dirty="0" err="1" smtClean="0"/>
              <a:t>з</a:t>
            </a:r>
            <a:r>
              <a:rPr lang="ru-RU" dirty="0" smtClean="0"/>
              <a:t> </a:t>
            </a:r>
            <a:r>
              <a:rPr lang="ru-RU" dirty="0" err="1" smtClean="0"/>
              <a:t>острахом</a:t>
            </a:r>
            <a:r>
              <a:rPr lang="ru-RU" dirty="0" smtClean="0"/>
              <a:t>, </a:t>
            </a:r>
            <a:r>
              <a:rPr lang="ru-RU" dirty="0" err="1" smtClean="0"/>
              <a:t>пошепки</a:t>
            </a:r>
            <a:r>
              <a:rPr lang="ru-RU" dirty="0" smtClean="0"/>
              <a:t>. </a:t>
            </a:r>
            <a:r>
              <a:rPr lang="ru-RU" dirty="0" err="1" smtClean="0"/>
              <a:t>Нині</a:t>
            </a:r>
            <a:r>
              <a:rPr lang="ru-RU" dirty="0" smtClean="0"/>
              <a:t> до нас </a:t>
            </a:r>
            <a:r>
              <a:rPr lang="ru-RU" dirty="0" err="1" smtClean="0"/>
              <a:t>повернулися</a:t>
            </a:r>
            <a:r>
              <a:rPr lang="ru-RU" dirty="0" smtClean="0"/>
              <a:t> </a:t>
            </a:r>
            <a:r>
              <a:rPr lang="ru-RU" dirty="0" err="1" smtClean="0"/>
              <a:t>і</a:t>
            </a:r>
            <a:r>
              <a:rPr lang="ru-RU" dirty="0" smtClean="0"/>
              <a:t> </a:t>
            </a:r>
            <a:r>
              <a:rPr lang="ru-RU" dirty="0" err="1" smtClean="0"/>
              <a:t>повертаються</a:t>
            </a:r>
            <a:r>
              <a:rPr lang="ru-RU" dirty="0" smtClean="0"/>
              <a:t> </a:t>
            </a:r>
            <a:r>
              <a:rPr lang="ru-RU" dirty="0" err="1" smtClean="0"/>
              <a:t>пласти</a:t>
            </a:r>
            <a:r>
              <a:rPr lang="ru-RU" dirty="0" smtClean="0"/>
              <a:t> </a:t>
            </a:r>
            <a:r>
              <a:rPr lang="ru-RU" dirty="0" err="1" smtClean="0"/>
              <a:t>правди</a:t>
            </a:r>
            <a:r>
              <a:rPr lang="ru-RU" dirty="0" smtClean="0"/>
              <a:t>, а </a:t>
            </a:r>
            <a:r>
              <a:rPr lang="ru-RU" dirty="0" err="1" smtClean="0"/>
              <a:t>з</a:t>
            </a:r>
            <a:r>
              <a:rPr lang="ru-RU" dirty="0" smtClean="0"/>
              <a:t> ними </a:t>
            </a:r>
            <a:r>
              <a:rPr lang="ru-RU" dirty="0" err="1" smtClean="0"/>
              <a:t>імена</a:t>
            </a:r>
            <a:r>
              <a:rPr lang="ru-RU" dirty="0" smtClean="0"/>
              <a:t> </a:t>
            </a:r>
            <a:r>
              <a:rPr lang="ru-RU" dirty="0" err="1" smtClean="0"/>
              <a:t>борців</a:t>
            </a:r>
            <a:r>
              <a:rPr lang="ru-RU" dirty="0" smtClean="0"/>
              <a:t> за </a:t>
            </a:r>
            <a:r>
              <a:rPr lang="ru-RU" dirty="0" err="1" smtClean="0"/>
              <a:t>національну</a:t>
            </a:r>
            <a:r>
              <a:rPr lang="ru-RU" dirty="0" smtClean="0"/>
              <a:t> </a:t>
            </a:r>
            <a:r>
              <a:rPr lang="ru-RU" dirty="0" err="1" smtClean="0"/>
              <a:t>незалежність</a:t>
            </a:r>
            <a:r>
              <a:rPr lang="ru-RU" dirty="0" smtClean="0"/>
              <a:t>, </a:t>
            </a:r>
            <a:r>
              <a:rPr lang="ru-RU" dirty="0" err="1" smtClean="0"/>
              <a:t>за</a:t>
            </a:r>
            <a:r>
              <a:rPr lang="ru-RU" dirty="0" smtClean="0"/>
              <a:t> право на </a:t>
            </a:r>
            <a:r>
              <a:rPr lang="ru-RU" dirty="0" err="1" smtClean="0"/>
              <a:t>життя</a:t>
            </a:r>
            <a:r>
              <a:rPr lang="ru-RU" dirty="0" smtClean="0"/>
              <a:t>, за свободу </a:t>
            </a:r>
            <a:r>
              <a:rPr lang="ru-RU" dirty="0" err="1" smtClean="0"/>
              <a:t>і</a:t>
            </a:r>
            <a:r>
              <a:rPr lang="ru-RU" dirty="0" smtClean="0"/>
              <a:t> </a:t>
            </a:r>
            <a:r>
              <a:rPr lang="ru-RU" dirty="0" err="1" smtClean="0"/>
              <a:t>віру.Ніхто</a:t>
            </a:r>
            <a:r>
              <a:rPr lang="ru-RU" dirty="0" smtClean="0"/>
              <a:t> б не подумав, </a:t>
            </a:r>
            <a:r>
              <a:rPr lang="ru-RU" dirty="0" err="1" smtClean="0"/>
              <a:t>що</a:t>
            </a:r>
            <a:r>
              <a:rPr lang="ru-RU" dirty="0" smtClean="0"/>
              <a:t> на </a:t>
            </a:r>
            <a:r>
              <a:rPr lang="ru-RU" dirty="0" err="1" smtClean="0"/>
              <a:t>рідній</a:t>
            </a:r>
            <a:r>
              <a:rPr lang="ru-RU" dirty="0" smtClean="0"/>
              <a:t> </a:t>
            </a:r>
            <a:r>
              <a:rPr lang="ru-RU" dirty="0" err="1" smtClean="0"/>
              <a:t>українській</a:t>
            </a:r>
            <a:r>
              <a:rPr lang="ru-RU" dirty="0" smtClean="0"/>
              <a:t> </a:t>
            </a:r>
            <a:r>
              <a:rPr lang="ru-RU" dirty="0" err="1" smtClean="0"/>
              <a:t>землі</a:t>
            </a:r>
            <a:r>
              <a:rPr lang="ru-RU" dirty="0" smtClean="0"/>
              <a:t> в ХХІ </a:t>
            </a:r>
            <a:r>
              <a:rPr lang="ru-RU" dirty="0" err="1" smtClean="0"/>
              <a:t>сторіччі</a:t>
            </a:r>
            <a:r>
              <a:rPr lang="ru-RU" dirty="0" smtClean="0"/>
              <a:t> </a:t>
            </a:r>
            <a:r>
              <a:rPr lang="ru-RU" dirty="0" err="1" smtClean="0"/>
              <a:t>лунатимуть</a:t>
            </a:r>
            <a:r>
              <a:rPr lang="ru-RU" dirty="0" smtClean="0"/>
              <a:t> </a:t>
            </a:r>
            <a:r>
              <a:rPr lang="ru-RU" dirty="0" err="1" smtClean="0"/>
              <a:t>постріли</a:t>
            </a:r>
            <a:r>
              <a:rPr lang="ru-RU" dirty="0" smtClean="0"/>
              <a:t>, </a:t>
            </a:r>
            <a:r>
              <a:rPr lang="ru-RU" dirty="0" err="1" smtClean="0"/>
              <a:t>убиватимуть</a:t>
            </a:r>
            <a:r>
              <a:rPr lang="ru-RU" dirty="0" smtClean="0"/>
              <a:t> людей. Наша </a:t>
            </a:r>
            <a:r>
              <a:rPr lang="ru-RU" dirty="0" err="1" smtClean="0"/>
              <a:t>історія</a:t>
            </a:r>
            <a:r>
              <a:rPr lang="ru-RU" dirty="0" smtClean="0"/>
              <a:t> мала </a:t>
            </a:r>
            <a:r>
              <a:rPr lang="ru-RU" dirty="0" err="1" smtClean="0"/>
              <a:t>багато</a:t>
            </a:r>
            <a:r>
              <a:rPr lang="ru-RU" dirty="0" smtClean="0"/>
              <a:t> </a:t>
            </a:r>
            <a:r>
              <a:rPr lang="ru-RU" dirty="0" err="1" smtClean="0"/>
              <a:t>трагічних</a:t>
            </a:r>
            <a:r>
              <a:rPr lang="ru-RU" dirty="0" smtClean="0"/>
              <a:t> </a:t>
            </a:r>
            <a:r>
              <a:rPr lang="ru-RU" dirty="0" err="1" smtClean="0"/>
              <a:t>періодів</a:t>
            </a:r>
            <a:r>
              <a:rPr lang="ru-RU" dirty="0" smtClean="0"/>
              <a:t>, коли свобода </a:t>
            </a:r>
            <a:r>
              <a:rPr lang="ru-RU" dirty="0" err="1" smtClean="0"/>
              <a:t>і</a:t>
            </a:r>
            <a:r>
              <a:rPr lang="ru-RU" dirty="0" smtClean="0"/>
              <a:t> факт </a:t>
            </a:r>
            <a:r>
              <a:rPr lang="ru-RU" dirty="0" err="1" smtClean="0"/>
              <a:t>існування</a:t>
            </a:r>
            <a:r>
              <a:rPr lang="ru-RU" dirty="0" smtClean="0"/>
              <a:t> </a:t>
            </a:r>
            <a:r>
              <a:rPr lang="ru-RU" dirty="0" err="1" smtClean="0"/>
              <a:t>українського</a:t>
            </a:r>
            <a:r>
              <a:rPr lang="ru-RU" dirty="0" smtClean="0"/>
              <a:t> народу </a:t>
            </a:r>
            <a:r>
              <a:rPr lang="ru-RU" dirty="0" err="1" smtClean="0"/>
              <a:t>опинявся</a:t>
            </a:r>
            <a:r>
              <a:rPr lang="ru-RU" dirty="0" smtClean="0"/>
              <a:t> </a:t>
            </a:r>
            <a:r>
              <a:rPr lang="ru-RU" dirty="0" err="1" smtClean="0"/>
              <a:t>під</a:t>
            </a:r>
            <a:r>
              <a:rPr lang="ru-RU" dirty="0" smtClean="0"/>
              <a:t> </a:t>
            </a:r>
            <a:r>
              <a:rPr lang="ru-RU" dirty="0" err="1" smtClean="0"/>
              <a:t>загрозою</a:t>
            </a:r>
            <a:r>
              <a:rPr lang="ru-RU" dirty="0" smtClean="0"/>
              <a:t>. Але </a:t>
            </a:r>
            <a:r>
              <a:rPr lang="ru-RU" dirty="0" err="1" smtClean="0"/>
              <a:t>завжди</a:t>
            </a:r>
            <a:r>
              <a:rPr lang="ru-RU" dirty="0" smtClean="0"/>
              <a:t> в </a:t>
            </a:r>
            <a:r>
              <a:rPr lang="ru-RU" dirty="0" err="1" smtClean="0"/>
              <a:t>такі</a:t>
            </a:r>
            <a:r>
              <a:rPr lang="ru-RU" dirty="0" smtClean="0"/>
              <a:t> </a:t>
            </a:r>
            <a:r>
              <a:rPr lang="ru-RU" dirty="0" err="1" smtClean="0"/>
              <a:t>періоди</a:t>
            </a:r>
            <a:r>
              <a:rPr lang="ru-RU" dirty="0" smtClean="0"/>
              <a:t> </a:t>
            </a:r>
            <a:r>
              <a:rPr lang="ru-RU" dirty="0" err="1" smtClean="0"/>
              <a:t>найкращі</a:t>
            </a:r>
            <a:r>
              <a:rPr lang="ru-RU" dirty="0" smtClean="0"/>
              <a:t> сини </a:t>
            </a:r>
            <a:r>
              <a:rPr lang="ru-RU" dirty="0" err="1" smtClean="0"/>
              <a:t>і</a:t>
            </a:r>
            <a:r>
              <a:rPr lang="ru-RU" dirty="0" smtClean="0"/>
              <a:t> дочки </a:t>
            </a:r>
            <a:r>
              <a:rPr lang="ru-RU" dirty="0" err="1" smtClean="0"/>
              <a:t>країни</a:t>
            </a:r>
            <a:r>
              <a:rPr lang="ru-RU" dirty="0" smtClean="0"/>
              <a:t> ставали на </a:t>
            </a:r>
            <a:r>
              <a:rPr lang="ru-RU" dirty="0" err="1" smtClean="0"/>
              <a:t>захист</a:t>
            </a:r>
            <a:r>
              <a:rPr lang="ru-RU" dirty="0" smtClean="0"/>
              <a:t> </a:t>
            </a:r>
            <a:r>
              <a:rPr lang="ru-RU" dirty="0" err="1" smtClean="0"/>
              <a:t>своєї</a:t>
            </a:r>
            <a:r>
              <a:rPr lang="ru-RU" dirty="0" smtClean="0"/>
              <a:t> </a:t>
            </a:r>
            <a:r>
              <a:rPr lang="ru-RU" dirty="0" err="1" smtClean="0"/>
              <a:t>землі</a:t>
            </a:r>
            <a:r>
              <a:rPr lang="ru-RU" dirty="0" smtClean="0"/>
              <a:t>, </a:t>
            </a:r>
            <a:r>
              <a:rPr lang="ru-RU" dirty="0" err="1" smtClean="0"/>
              <a:t>своєї</a:t>
            </a:r>
            <a:r>
              <a:rPr lang="ru-RU" dirty="0" smtClean="0"/>
              <a:t> </a:t>
            </a:r>
            <a:r>
              <a:rPr lang="ru-RU" dirty="0" err="1" smtClean="0"/>
              <a:t>держави</a:t>
            </a:r>
            <a:r>
              <a:rPr lang="ru-RU" dirty="0" smtClean="0"/>
              <a:t>, </a:t>
            </a:r>
            <a:r>
              <a:rPr lang="ru-RU" dirty="0" err="1" smtClean="0"/>
              <a:t>своїх</a:t>
            </a:r>
            <a:r>
              <a:rPr lang="ru-RU" dirty="0" smtClean="0"/>
              <a:t> </a:t>
            </a:r>
            <a:r>
              <a:rPr lang="ru-RU" dirty="0" err="1" smtClean="0"/>
              <a:t>співвітчизників.Нині</a:t>
            </a:r>
            <a:r>
              <a:rPr lang="ru-RU" dirty="0" smtClean="0"/>
              <a:t> </a:t>
            </a:r>
            <a:r>
              <a:rPr lang="ru-RU" dirty="0" err="1" smtClean="0"/>
              <a:t>знову</a:t>
            </a:r>
            <a:r>
              <a:rPr lang="ru-RU" dirty="0" smtClean="0"/>
              <a:t> </a:t>
            </a:r>
            <a:r>
              <a:rPr lang="ru-RU" dirty="0" err="1" smtClean="0"/>
              <a:t>прийшов</a:t>
            </a:r>
            <a:r>
              <a:rPr lang="ru-RU" dirty="0" smtClean="0"/>
              <a:t> </a:t>
            </a:r>
            <a:r>
              <a:rPr lang="ru-RU" dirty="0" err="1" smtClean="0"/>
              <a:t>цей</a:t>
            </a:r>
            <a:r>
              <a:rPr lang="ru-RU" dirty="0" smtClean="0"/>
              <a:t> час–</a:t>
            </a:r>
            <a:r>
              <a:rPr lang="ru-RU" dirty="0" err="1" smtClean="0"/>
              <a:t>час</a:t>
            </a:r>
            <a:r>
              <a:rPr lang="ru-RU" dirty="0" smtClean="0"/>
              <a:t> </a:t>
            </a:r>
            <a:r>
              <a:rPr lang="ru-RU" dirty="0" err="1" smtClean="0"/>
              <a:t>вибору</a:t>
            </a:r>
            <a:r>
              <a:rPr lang="ru-RU" dirty="0" smtClean="0"/>
              <a:t> </a:t>
            </a:r>
            <a:r>
              <a:rPr lang="ru-RU" dirty="0" err="1" smtClean="0"/>
              <a:t>між</a:t>
            </a:r>
            <a:r>
              <a:rPr lang="ru-RU" dirty="0" smtClean="0"/>
              <a:t> свободою та рабством, </a:t>
            </a:r>
            <a:r>
              <a:rPr lang="ru-RU" dirty="0" err="1" smtClean="0"/>
              <a:t>світлим</a:t>
            </a:r>
            <a:r>
              <a:rPr lang="ru-RU" dirty="0" smtClean="0"/>
              <a:t> </a:t>
            </a:r>
            <a:r>
              <a:rPr lang="ru-RU" dirty="0" err="1" smtClean="0"/>
              <a:t>майбутнім</a:t>
            </a:r>
            <a:r>
              <a:rPr lang="ru-RU" dirty="0" smtClean="0"/>
              <a:t> та темним </a:t>
            </a:r>
            <a:r>
              <a:rPr lang="ru-RU" dirty="0" err="1" smtClean="0"/>
              <a:t>минулим</a:t>
            </a:r>
            <a:r>
              <a:rPr lang="ru-RU" dirty="0" smtClean="0"/>
              <a:t>, </a:t>
            </a:r>
            <a:r>
              <a:rPr lang="ru-RU" dirty="0" err="1" smtClean="0"/>
              <a:t>справедливістю</a:t>
            </a:r>
            <a:r>
              <a:rPr lang="ru-RU" dirty="0" smtClean="0"/>
              <a:t> та </a:t>
            </a:r>
            <a:r>
              <a:rPr lang="ru-RU" dirty="0" err="1" smtClean="0"/>
              <a:t>тиранією</a:t>
            </a:r>
            <a:r>
              <a:rPr lang="ru-RU" dirty="0" smtClean="0"/>
              <a:t>.</a:t>
            </a:r>
            <a:endParaRPr lang="uk-UA" dirty="0" smtClean="0"/>
          </a:p>
          <a:p>
            <a:pPr>
              <a:buNone/>
            </a:pPr>
            <a:r>
              <a:rPr lang="ru-RU" dirty="0" smtClean="0"/>
              <a:t> </a:t>
            </a:r>
            <a:endParaRPr lang="uk-UA" dirty="0" smtClean="0"/>
          </a:p>
          <a:p>
            <a:pPr>
              <a:buNone/>
            </a:pPr>
            <a:r>
              <a:rPr lang="uk-UA" dirty="0" smtClean="0"/>
              <a:t> </a:t>
            </a:r>
          </a:p>
          <a:p>
            <a:endParaRPr lang="uk-U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uk-UA" dirty="0" smtClean="0"/>
              <a:t>  моральна та матеріальна </a:t>
            </a:r>
            <a:r>
              <a:rPr lang="ru-RU" dirty="0" err="1" smtClean="0"/>
              <a:t>підтримк</a:t>
            </a:r>
            <a:r>
              <a:rPr lang="uk-UA" dirty="0" smtClean="0"/>
              <a:t>а </a:t>
            </a:r>
            <a:r>
              <a:rPr lang="ru-RU" dirty="0" smtClean="0"/>
              <a:t> </a:t>
            </a:r>
            <a:r>
              <a:rPr lang="ru-RU" dirty="0" err="1" smtClean="0"/>
              <a:t>українських</a:t>
            </a:r>
            <a:r>
              <a:rPr lang="ru-RU" dirty="0" smtClean="0"/>
              <a:t> </a:t>
            </a:r>
            <a:r>
              <a:rPr lang="uk-UA" dirty="0" smtClean="0"/>
              <a:t>військових     </a:t>
            </a:r>
            <a:r>
              <a:rPr lang="ru-RU" dirty="0" smtClean="0"/>
              <a:t>на </a:t>
            </a:r>
            <a:r>
              <a:rPr lang="ru-RU" dirty="0" err="1" smtClean="0"/>
              <a:t>сході</a:t>
            </a:r>
            <a:r>
              <a:rPr lang="ru-RU" dirty="0" smtClean="0"/>
              <a:t> </a:t>
            </a:r>
            <a:r>
              <a:rPr lang="ru-RU" dirty="0" err="1" smtClean="0"/>
              <a:t>України</a:t>
            </a:r>
            <a:r>
              <a:rPr lang="ru-RU" dirty="0" smtClean="0"/>
              <a:t>;</a:t>
            </a:r>
            <a:endParaRPr lang="uk-UA" dirty="0" smtClean="0"/>
          </a:p>
          <a:p>
            <a:pPr lvl="0"/>
            <a:r>
              <a:rPr lang="uk-UA" dirty="0" smtClean="0"/>
              <a:t> впровадження волонтерської роботи у навчально-виховному закладі;</a:t>
            </a:r>
          </a:p>
          <a:p>
            <a:pPr lvl="0"/>
            <a:r>
              <a:rPr lang="uk-UA" dirty="0" smtClean="0"/>
              <a:t>посилення духу патріотизму, милосердя, благодійності  серед  школярів;</a:t>
            </a:r>
          </a:p>
          <a:p>
            <a:pPr lvl="0"/>
            <a:r>
              <a:rPr lang="uk-UA" dirty="0" smtClean="0"/>
              <a:t>розвиток життєвих </a:t>
            </a:r>
            <a:r>
              <a:rPr lang="uk-UA" dirty="0" err="1" smtClean="0"/>
              <a:t>компетенцій</a:t>
            </a:r>
            <a:r>
              <a:rPr lang="uk-UA" dirty="0" smtClean="0"/>
              <a:t> дітей та учнівської молоді;</a:t>
            </a:r>
          </a:p>
          <a:p>
            <a:pPr lvl="0"/>
            <a:r>
              <a:rPr lang="uk-UA" dirty="0" smtClean="0"/>
              <a:t>підтримка дітей зі сходу України.</a:t>
            </a:r>
            <a:endParaRPr lang="uk-UA" dirty="0"/>
          </a:p>
        </p:txBody>
      </p:sp>
      <p:sp>
        <p:nvSpPr>
          <p:cNvPr id="2" name="Заголовок 1"/>
          <p:cNvSpPr>
            <a:spLocks noGrp="1"/>
          </p:cNvSpPr>
          <p:nvPr>
            <p:ph type="title"/>
          </p:nvPr>
        </p:nvSpPr>
        <p:spPr/>
        <p:txBody>
          <a:bodyPr/>
          <a:lstStyle/>
          <a:p>
            <a:pPr algn="ctr"/>
            <a:r>
              <a:rPr lang="uk-UA" b="1" dirty="0" smtClean="0">
                <a:solidFill>
                  <a:schemeClr val="tx1"/>
                </a:solidFill>
              </a:rPr>
              <a:t>Завдання проекту</a:t>
            </a:r>
            <a:endParaRPr lang="uk-UA"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uk-UA" dirty="0" smtClean="0"/>
              <a:t>Поширення інформації щодо  загрози яка виникла на сході нашої країни.</a:t>
            </a:r>
          </a:p>
          <a:p>
            <a:r>
              <a:rPr lang="uk-UA" dirty="0" smtClean="0"/>
              <a:t> Проект передбачає проведення шкільних благодійних акцій задля підтримки військових, які перебувають в зоні АТО; просвітницьких та практичних заходів військово-патріотичного спрямування:</a:t>
            </a:r>
          </a:p>
          <a:p>
            <a:r>
              <a:rPr lang="uk-UA" dirty="0" err="1" smtClean="0"/>
              <a:t>-акція</a:t>
            </a:r>
            <a:r>
              <a:rPr lang="uk-UA" dirty="0" smtClean="0"/>
              <a:t> благодійного  збору  коштів під час проведення ярмарки,які будуть передані героям, що потребують лікування і реабілітації після поранення;</a:t>
            </a:r>
          </a:p>
          <a:p>
            <a:pPr lvl="0"/>
            <a:r>
              <a:rPr lang="ru-RU" dirty="0" err="1" smtClean="0"/>
              <a:t>виготовлення</a:t>
            </a:r>
            <a:r>
              <a:rPr lang="ru-RU" dirty="0" smtClean="0"/>
              <a:t> </a:t>
            </a:r>
            <a:r>
              <a:rPr lang="ru-RU" dirty="0" err="1" smtClean="0"/>
              <a:t>оберегів</a:t>
            </a:r>
            <a:r>
              <a:rPr lang="ru-RU" dirty="0" smtClean="0"/>
              <a:t>, </a:t>
            </a:r>
            <a:r>
              <a:rPr lang="ru-RU" dirty="0" err="1" smtClean="0"/>
              <a:t>написання</a:t>
            </a:r>
            <a:r>
              <a:rPr lang="ru-RU" dirty="0" smtClean="0"/>
              <a:t> </a:t>
            </a:r>
            <a:r>
              <a:rPr lang="ru-RU" dirty="0" err="1" smtClean="0"/>
              <a:t>листів</a:t>
            </a:r>
            <a:r>
              <a:rPr lang="ru-RU" dirty="0" smtClean="0"/>
              <a:t>, </a:t>
            </a:r>
            <a:r>
              <a:rPr lang="ru-RU" dirty="0" err="1" smtClean="0"/>
              <a:t>збір</a:t>
            </a:r>
            <a:r>
              <a:rPr lang="ru-RU" dirty="0" smtClean="0"/>
              <a:t>  </a:t>
            </a:r>
            <a:r>
              <a:rPr lang="ru-RU" dirty="0" err="1" smtClean="0"/>
              <a:t>листівок</a:t>
            </a:r>
            <a:r>
              <a:rPr lang="ru-RU" dirty="0" smtClean="0"/>
              <a:t> та </a:t>
            </a:r>
            <a:r>
              <a:rPr lang="ru-RU" dirty="0" err="1" smtClean="0"/>
              <a:t>малюнків</a:t>
            </a:r>
            <a:r>
              <a:rPr lang="ru-RU" dirty="0" smtClean="0"/>
              <a:t> для  </a:t>
            </a:r>
            <a:r>
              <a:rPr lang="ru-RU" dirty="0" err="1" smtClean="0"/>
              <a:t>учасників</a:t>
            </a:r>
            <a:r>
              <a:rPr lang="ru-RU" dirty="0" smtClean="0"/>
              <a:t> АТО;</a:t>
            </a:r>
            <a:endParaRPr lang="uk-UA" dirty="0" smtClean="0"/>
          </a:p>
          <a:p>
            <a:pPr lvl="0"/>
            <a:r>
              <a:rPr lang="ru-RU" dirty="0" err="1" smtClean="0"/>
              <a:t>акція</a:t>
            </a:r>
            <a:r>
              <a:rPr lang="ru-RU" dirty="0" smtClean="0"/>
              <a:t> по </a:t>
            </a:r>
            <a:r>
              <a:rPr lang="ru-RU" dirty="0" err="1" smtClean="0"/>
              <a:t>збору</a:t>
            </a:r>
            <a:r>
              <a:rPr lang="ru-RU" dirty="0" smtClean="0"/>
              <a:t> </a:t>
            </a:r>
            <a:r>
              <a:rPr lang="ru-RU" dirty="0" err="1" smtClean="0"/>
              <a:t>солодощів</a:t>
            </a:r>
            <a:r>
              <a:rPr lang="ru-RU" dirty="0" smtClean="0"/>
              <a:t> для тих, </a:t>
            </a:r>
            <a:r>
              <a:rPr lang="ru-RU" dirty="0" err="1" smtClean="0"/>
              <a:t>хто</a:t>
            </a:r>
            <a:r>
              <a:rPr lang="ru-RU" dirty="0" smtClean="0"/>
              <a:t> на </a:t>
            </a:r>
            <a:r>
              <a:rPr lang="ru-RU" dirty="0" err="1" smtClean="0"/>
              <a:t>передовій</a:t>
            </a:r>
            <a:r>
              <a:rPr lang="ru-RU" dirty="0" smtClean="0"/>
              <a:t> у час </a:t>
            </a:r>
            <a:r>
              <a:rPr lang="ru-RU" dirty="0" err="1" smtClean="0"/>
              <a:t>новорічно-різдвяних</a:t>
            </a:r>
            <a:r>
              <a:rPr lang="ru-RU" dirty="0" smtClean="0"/>
              <a:t> свят;</a:t>
            </a:r>
            <a:endParaRPr lang="uk-UA" dirty="0" smtClean="0"/>
          </a:p>
          <a:p>
            <a:pPr lvl="0"/>
            <a:r>
              <a:rPr lang="ru-RU" dirty="0" smtClean="0"/>
              <a:t>урок </a:t>
            </a:r>
            <a:r>
              <a:rPr lang="ru-RU" dirty="0" err="1" smtClean="0"/>
              <a:t>звитяги</a:t>
            </a:r>
            <a:r>
              <a:rPr lang="ru-RU" dirty="0" smtClean="0"/>
              <a:t>, </a:t>
            </a:r>
            <a:r>
              <a:rPr lang="ru-RU" dirty="0" err="1" smtClean="0"/>
              <a:t>присвячений</a:t>
            </a:r>
            <a:r>
              <a:rPr lang="ru-RU" dirty="0" smtClean="0"/>
              <a:t> </a:t>
            </a:r>
            <a:r>
              <a:rPr lang="ru-RU" dirty="0" err="1" smtClean="0"/>
              <a:t>подіям</a:t>
            </a:r>
            <a:r>
              <a:rPr lang="ru-RU" dirty="0" smtClean="0"/>
              <a:t> в </a:t>
            </a:r>
            <a:r>
              <a:rPr lang="ru-RU" dirty="0" err="1" smtClean="0"/>
              <a:t>зоні</a:t>
            </a:r>
            <a:r>
              <a:rPr lang="ru-RU" dirty="0" smtClean="0"/>
              <a:t> АТО;</a:t>
            </a:r>
            <a:endParaRPr lang="uk-UA" dirty="0" smtClean="0"/>
          </a:p>
          <a:p>
            <a:pPr lvl="0"/>
            <a:r>
              <a:rPr lang="ru-RU" dirty="0" err="1" smtClean="0"/>
              <a:t>пошукова</a:t>
            </a:r>
            <a:r>
              <a:rPr lang="ru-RU" dirty="0" smtClean="0"/>
              <a:t> робота </a:t>
            </a:r>
            <a:r>
              <a:rPr lang="ru-RU" dirty="0" err="1" smtClean="0"/>
              <a:t>щодо</a:t>
            </a:r>
            <a:r>
              <a:rPr lang="ru-RU" dirty="0" smtClean="0"/>
              <a:t> </a:t>
            </a:r>
            <a:r>
              <a:rPr lang="ru-RU" dirty="0" err="1" smtClean="0"/>
              <a:t>збору</a:t>
            </a:r>
            <a:r>
              <a:rPr lang="ru-RU" dirty="0" smtClean="0"/>
              <a:t> </a:t>
            </a:r>
            <a:r>
              <a:rPr lang="ru-RU" dirty="0" err="1" smtClean="0"/>
              <a:t>персональних</a:t>
            </a:r>
            <a:r>
              <a:rPr lang="ru-RU" dirty="0" smtClean="0"/>
              <a:t> </a:t>
            </a:r>
            <a:r>
              <a:rPr lang="ru-RU" dirty="0" err="1" smtClean="0"/>
              <a:t>даних</a:t>
            </a:r>
            <a:r>
              <a:rPr lang="ru-RU" dirty="0" smtClean="0"/>
              <a:t> про </a:t>
            </a:r>
            <a:r>
              <a:rPr lang="ru-RU" dirty="0" err="1" smtClean="0"/>
              <a:t>земляків</a:t>
            </a:r>
            <a:r>
              <a:rPr lang="ru-RU" dirty="0" smtClean="0"/>
              <a:t>, </a:t>
            </a:r>
            <a:r>
              <a:rPr lang="ru-RU" dirty="0" err="1" smtClean="0"/>
              <a:t>які</a:t>
            </a:r>
            <a:r>
              <a:rPr lang="ru-RU" dirty="0" smtClean="0"/>
              <a:t> </a:t>
            </a:r>
            <a:r>
              <a:rPr lang="ru-RU" dirty="0" err="1" smtClean="0"/>
              <a:t>загинули</a:t>
            </a:r>
            <a:r>
              <a:rPr lang="ru-RU" dirty="0" smtClean="0"/>
              <a:t> в </a:t>
            </a:r>
            <a:r>
              <a:rPr lang="ru-RU" dirty="0" err="1" smtClean="0"/>
              <a:t>зоні</a:t>
            </a:r>
            <a:r>
              <a:rPr lang="ru-RU" dirty="0" smtClean="0"/>
              <a:t> </a:t>
            </a:r>
            <a:r>
              <a:rPr lang="ru-RU" dirty="0" err="1" smtClean="0"/>
              <a:t>військового</a:t>
            </a:r>
            <a:r>
              <a:rPr lang="ru-RU" dirty="0" smtClean="0"/>
              <a:t> </a:t>
            </a:r>
            <a:r>
              <a:rPr lang="ru-RU" dirty="0" err="1" smtClean="0"/>
              <a:t>конфлікту</a:t>
            </a:r>
            <a:r>
              <a:rPr lang="ru-RU" dirty="0" smtClean="0"/>
              <a:t>  на </a:t>
            </a:r>
            <a:r>
              <a:rPr lang="ru-RU" dirty="0" err="1" smtClean="0"/>
              <a:t>сході</a:t>
            </a:r>
            <a:r>
              <a:rPr lang="ru-RU" dirty="0" smtClean="0"/>
              <a:t> </a:t>
            </a:r>
            <a:r>
              <a:rPr lang="uk-UA" dirty="0" smtClean="0"/>
              <a:t>України</a:t>
            </a:r>
            <a:r>
              <a:rPr lang="ru-RU" dirty="0" smtClean="0"/>
              <a:t>;</a:t>
            </a:r>
            <a:endParaRPr lang="uk-UA" dirty="0" smtClean="0"/>
          </a:p>
          <a:p>
            <a:pPr lvl="0"/>
            <a:r>
              <a:rPr lang="ru-RU" dirty="0" err="1" smtClean="0"/>
              <a:t>матеріальна</a:t>
            </a:r>
            <a:r>
              <a:rPr lang="ru-RU" dirty="0" smtClean="0"/>
              <a:t> </a:t>
            </a:r>
            <a:r>
              <a:rPr lang="ru-RU" dirty="0" err="1" smtClean="0"/>
              <a:t>підтримка</a:t>
            </a:r>
            <a:r>
              <a:rPr lang="ru-RU" dirty="0" smtClean="0"/>
              <a:t> </a:t>
            </a:r>
            <a:r>
              <a:rPr lang="uk-UA" dirty="0" smtClean="0"/>
              <a:t>дітей зі сходу(збір канцтоварів</a:t>
            </a:r>
            <a:r>
              <a:rPr lang="ru-RU" dirty="0" smtClean="0"/>
              <a:t>, </a:t>
            </a:r>
            <a:r>
              <a:rPr lang="uk-UA" dirty="0" smtClean="0"/>
              <a:t>теплого одягу)</a:t>
            </a:r>
          </a:p>
          <a:p>
            <a:r>
              <a:rPr lang="uk-UA" dirty="0" smtClean="0"/>
              <a:t>участь у акції '' Зігрій </a:t>
            </a:r>
            <a:r>
              <a:rPr lang="uk-UA" dirty="0" err="1" smtClean="0"/>
              <a:t>солдата''</a:t>
            </a:r>
            <a:r>
              <a:rPr lang="uk-UA" dirty="0" smtClean="0"/>
              <a:t> , зі </a:t>
            </a:r>
            <a:r>
              <a:rPr lang="uk-UA" dirty="0" err="1" smtClean="0"/>
              <a:t>ст</a:t>
            </a:r>
            <a:r>
              <a:rPr lang="ru-RU" dirty="0" err="1" smtClean="0"/>
              <a:t>орони</a:t>
            </a:r>
            <a:r>
              <a:rPr lang="ru-RU" dirty="0" smtClean="0"/>
              <a:t> </a:t>
            </a:r>
            <a:r>
              <a:rPr lang="ru-RU" dirty="0" err="1" smtClean="0"/>
              <a:t>вчительського</a:t>
            </a:r>
            <a:r>
              <a:rPr lang="ru-RU" dirty="0" smtClean="0"/>
              <a:t> </a:t>
            </a:r>
            <a:r>
              <a:rPr lang="ru-RU" dirty="0" err="1" smtClean="0"/>
              <a:t>колективу</a:t>
            </a:r>
            <a:endParaRPr lang="uk-UA" dirty="0"/>
          </a:p>
        </p:txBody>
      </p:sp>
      <p:sp>
        <p:nvSpPr>
          <p:cNvPr id="2" name="Заголовок 1"/>
          <p:cNvSpPr>
            <a:spLocks noGrp="1"/>
          </p:cNvSpPr>
          <p:nvPr>
            <p:ph type="title"/>
          </p:nvPr>
        </p:nvSpPr>
        <p:spPr/>
        <p:txBody>
          <a:bodyPr/>
          <a:lstStyle/>
          <a:p>
            <a:pPr algn="ctr"/>
            <a:r>
              <a:rPr lang="uk-UA" b="1" dirty="0" smtClean="0">
                <a:solidFill>
                  <a:schemeClr val="tx1"/>
                </a:solidFill>
              </a:rPr>
              <a:t>Стислий опис проекту</a:t>
            </a:r>
            <a:endParaRPr lang="uk-UA"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pPr lvl="0"/>
            <a:r>
              <a:rPr lang="uk-UA" dirty="0" smtClean="0"/>
              <a:t>Проведено ярмарку по продажу солодощів виготовлених власними руками</a:t>
            </a:r>
            <a:r>
              <a:rPr lang="ru-RU" dirty="0" smtClean="0"/>
              <a:t> при </a:t>
            </a:r>
            <a:r>
              <a:rPr lang="ru-RU" dirty="0" err="1" smtClean="0"/>
              <a:t>безпосередній</a:t>
            </a:r>
            <a:r>
              <a:rPr lang="ru-RU" dirty="0" smtClean="0"/>
              <a:t> </a:t>
            </a:r>
            <a:r>
              <a:rPr lang="ru-RU" dirty="0" err="1" smtClean="0"/>
              <a:t>участі</a:t>
            </a:r>
            <a:r>
              <a:rPr lang="ru-RU" dirty="0" smtClean="0"/>
              <a:t> </a:t>
            </a:r>
            <a:r>
              <a:rPr lang="ru-RU" dirty="0" err="1" smtClean="0"/>
              <a:t>учнів</a:t>
            </a:r>
            <a:r>
              <a:rPr lang="ru-RU" dirty="0" smtClean="0"/>
              <a:t> </a:t>
            </a:r>
            <a:r>
              <a:rPr lang="uk-UA" dirty="0" smtClean="0"/>
              <a:t>5-11</a:t>
            </a:r>
            <a:r>
              <a:rPr lang="ru-RU" dirty="0" smtClean="0"/>
              <a:t> </a:t>
            </a:r>
            <a:r>
              <a:rPr lang="ru-RU" dirty="0" err="1" smtClean="0"/>
              <a:t>клас</a:t>
            </a:r>
            <a:r>
              <a:rPr lang="uk-UA" dirty="0" err="1" smtClean="0"/>
              <a:t>ів</a:t>
            </a:r>
            <a:r>
              <a:rPr lang="ru-RU" dirty="0" smtClean="0"/>
              <a:t>. </a:t>
            </a:r>
            <a:r>
              <a:rPr lang="ru-RU" b="1" dirty="0" smtClean="0"/>
              <a:t>(</a:t>
            </a:r>
            <a:r>
              <a:rPr lang="uk-UA" b="1" dirty="0" smtClean="0"/>
              <a:t>жовтень</a:t>
            </a:r>
            <a:r>
              <a:rPr lang="ru-RU" b="1" dirty="0" smtClean="0"/>
              <a:t>)</a:t>
            </a:r>
            <a:endParaRPr lang="uk-UA" dirty="0" smtClean="0"/>
          </a:p>
          <a:p>
            <a:r>
              <a:rPr lang="ru-RU" dirty="0" err="1" smtClean="0"/>
              <a:t>Кошти</a:t>
            </a:r>
            <a:r>
              <a:rPr lang="ru-RU" dirty="0" smtClean="0"/>
              <a:t>, </a:t>
            </a:r>
            <a:r>
              <a:rPr lang="ru-RU" dirty="0" err="1" smtClean="0"/>
              <a:t>отримані</a:t>
            </a:r>
            <a:r>
              <a:rPr lang="ru-RU" dirty="0" smtClean="0"/>
              <a:t> </a:t>
            </a:r>
            <a:r>
              <a:rPr lang="ru-RU" dirty="0" err="1" smtClean="0"/>
              <a:t>від</a:t>
            </a:r>
            <a:r>
              <a:rPr lang="ru-RU" dirty="0" smtClean="0"/>
              <a:t> продажу  (на суму 1</a:t>
            </a:r>
            <a:r>
              <a:rPr lang="uk-UA" dirty="0" smtClean="0"/>
              <a:t>317 </a:t>
            </a:r>
            <a:r>
              <a:rPr lang="ru-RU" dirty="0" err="1" smtClean="0"/>
              <a:t>гривень</a:t>
            </a:r>
            <a:r>
              <a:rPr lang="ru-RU" dirty="0" smtClean="0"/>
              <a:t>), перечислено на </a:t>
            </a:r>
            <a:r>
              <a:rPr lang="ru-RU" dirty="0" err="1" smtClean="0"/>
              <a:t>благодійний</a:t>
            </a:r>
            <a:r>
              <a:rPr lang="ru-RU" dirty="0" smtClean="0"/>
              <a:t> </a:t>
            </a:r>
            <a:r>
              <a:rPr lang="ru-RU" dirty="0" err="1" smtClean="0"/>
              <a:t>рахунок</a:t>
            </a:r>
            <a:r>
              <a:rPr lang="ru-RU" dirty="0" smtClean="0"/>
              <a:t> </a:t>
            </a:r>
            <a:r>
              <a:rPr lang="ru-RU" dirty="0" err="1" smtClean="0"/>
              <a:t>матері</a:t>
            </a:r>
            <a:r>
              <a:rPr lang="ru-RU" dirty="0" smtClean="0"/>
              <a:t> Василя </a:t>
            </a:r>
            <a:r>
              <a:rPr lang="ru-RU" dirty="0" err="1" smtClean="0"/>
              <a:t>Пелиша</a:t>
            </a:r>
            <a:r>
              <a:rPr lang="ru-RU" dirty="0" smtClean="0"/>
              <a:t> </a:t>
            </a:r>
            <a:r>
              <a:rPr lang="ru-RU" b="1" dirty="0" smtClean="0"/>
              <a:t> </a:t>
            </a:r>
            <a:r>
              <a:rPr lang="ru-RU" dirty="0" smtClean="0"/>
              <a:t>для </a:t>
            </a:r>
            <a:r>
              <a:rPr lang="ru-RU" dirty="0" err="1" smtClean="0"/>
              <a:t>протезування</a:t>
            </a:r>
            <a:r>
              <a:rPr lang="ru-RU" dirty="0" smtClean="0"/>
              <a:t> </a:t>
            </a:r>
            <a:r>
              <a:rPr lang="ru-RU" dirty="0" err="1" smtClean="0"/>
              <a:t>втраченої</a:t>
            </a:r>
            <a:r>
              <a:rPr lang="ru-RU" dirty="0" smtClean="0"/>
              <a:t> руки та </a:t>
            </a:r>
            <a:r>
              <a:rPr lang="ru-RU" dirty="0" err="1" smtClean="0"/>
              <a:t>подальшої</a:t>
            </a:r>
            <a:r>
              <a:rPr lang="ru-RU" dirty="0" smtClean="0"/>
              <a:t>  </a:t>
            </a:r>
            <a:r>
              <a:rPr lang="ru-RU" dirty="0" err="1" smtClean="0"/>
              <a:t>його</a:t>
            </a:r>
            <a:r>
              <a:rPr lang="ru-RU" dirty="0" smtClean="0"/>
              <a:t> </a:t>
            </a:r>
            <a:r>
              <a:rPr lang="ru-RU" dirty="0" err="1" smtClean="0"/>
              <a:t>реабілітації</a:t>
            </a:r>
            <a:r>
              <a:rPr lang="ru-RU" dirty="0" smtClean="0"/>
              <a:t>   </a:t>
            </a:r>
            <a:r>
              <a:rPr lang="ru-RU" b="1" dirty="0" smtClean="0"/>
              <a:t>(</a:t>
            </a:r>
            <a:r>
              <a:rPr lang="ru-RU" b="1" dirty="0" err="1" smtClean="0"/>
              <a:t>жовтень</a:t>
            </a:r>
            <a:r>
              <a:rPr lang="ru-RU" b="1" dirty="0" smtClean="0"/>
              <a:t>)</a:t>
            </a:r>
            <a:endParaRPr lang="uk-UA" dirty="0" smtClean="0"/>
          </a:p>
          <a:p>
            <a:pPr lvl="0"/>
            <a:r>
              <a:rPr lang="ru-RU" dirty="0" err="1" smtClean="0"/>
              <a:t>Матеріальна</a:t>
            </a:r>
            <a:r>
              <a:rPr lang="ru-RU" dirty="0" smtClean="0"/>
              <a:t> </a:t>
            </a:r>
            <a:r>
              <a:rPr lang="ru-RU" dirty="0" err="1" smtClean="0"/>
              <a:t>допомога</a:t>
            </a:r>
            <a:r>
              <a:rPr lang="ru-RU" dirty="0" smtClean="0"/>
              <a:t> </a:t>
            </a:r>
            <a:r>
              <a:rPr lang="ru-RU" dirty="0" err="1" smtClean="0"/>
              <a:t>зі</a:t>
            </a:r>
            <a:r>
              <a:rPr lang="ru-RU" dirty="0" smtClean="0"/>
              <a:t> </a:t>
            </a:r>
            <a:r>
              <a:rPr lang="ru-RU" dirty="0" err="1" smtClean="0"/>
              <a:t>сторони</a:t>
            </a:r>
            <a:r>
              <a:rPr lang="ru-RU" dirty="0" smtClean="0"/>
              <a:t> </a:t>
            </a:r>
            <a:r>
              <a:rPr lang="ru-RU" dirty="0" err="1" smtClean="0"/>
              <a:t>вчительського</a:t>
            </a:r>
            <a:r>
              <a:rPr lang="ru-RU" dirty="0" smtClean="0"/>
              <a:t> </a:t>
            </a:r>
            <a:r>
              <a:rPr lang="ru-RU" dirty="0" err="1" smtClean="0"/>
              <a:t>колективу</a:t>
            </a:r>
            <a:r>
              <a:rPr lang="ru-RU" dirty="0" smtClean="0"/>
              <a:t> </a:t>
            </a:r>
            <a:r>
              <a:rPr lang="uk-UA" dirty="0" smtClean="0"/>
              <a:t>( теплий одяг, засоби гігієни, продукти та консервація)</a:t>
            </a:r>
            <a:r>
              <a:rPr lang="ru-RU" dirty="0" smtClean="0"/>
              <a:t> для </a:t>
            </a:r>
            <a:r>
              <a:rPr lang="uk-UA" dirty="0" smtClean="0"/>
              <a:t>воїнів які несуть службу в</a:t>
            </a:r>
            <a:r>
              <a:rPr lang="ru-RU" dirty="0" smtClean="0"/>
              <a:t> </a:t>
            </a:r>
            <a:r>
              <a:rPr lang="ru-RU" dirty="0" err="1" smtClean="0"/>
              <a:t>зоні</a:t>
            </a:r>
            <a:r>
              <a:rPr lang="ru-RU" dirty="0" smtClean="0"/>
              <a:t> АТО.</a:t>
            </a:r>
            <a:r>
              <a:rPr lang="ru-RU" b="1" dirty="0" smtClean="0"/>
              <a:t>( </a:t>
            </a:r>
            <a:r>
              <a:rPr lang="ru-RU" b="1" dirty="0" err="1" smtClean="0"/>
              <a:t>жовтень</a:t>
            </a:r>
            <a:r>
              <a:rPr lang="ru-RU" b="1" dirty="0" smtClean="0"/>
              <a:t>)</a:t>
            </a:r>
            <a:endParaRPr lang="uk-UA" dirty="0" smtClean="0"/>
          </a:p>
          <a:p>
            <a:pPr lvl="0"/>
            <a:r>
              <a:rPr lang="ru-RU" dirty="0" err="1" smtClean="0"/>
              <a:t>Загальношкільний</a:t>
            </a:r>
            <a:r>
              <a:rPr lang="ru-RU" dirty="0" smtClean="0"/>
              <a:t> урок </a:t>
            </a:r>
            <a:r>
              <a:rPr lang="ru-RU" dirty="0" err="1" smtClean="0"/>
              <a:t>звитяги</a:t>
            </a:r>
            <a:r>
              <a:rPr lang="ru-RU" dirty="0" smtClean="0"/>
              <a:t> «</a:t>
            </a:r>
            <a:r>
              <a:rPr lang="uk-UA" dirty="0" smtClean="0"/>
              <a:t>Зродились ми великої години...</a:t>
            </a:r>
            <a:r>
              <a:rPr lang="ru-RU" dirty="0" smtClean="0"/>
              <a:t>»</a:t>
            </a:r>
            <a:r>
              <a:rPr lang="ru-RU" b="1" dirty="0" smtClean="0"/>
              <a:t> ( листопад)</a:t>
            </a:r>
            <a:endParaRPr lang="uk-UA" dirty="0" smtClean="0"/>
          </a:p>
          <a:p>
            <a:pPr lvl="0"/>
            <a:r>
              <a:rPr lang="ru-RU" dirty="0" err="1" smtClean="0"/>
              <a:t>Загальношкільні</a:t>
            </a:r>
            <a:r>
              <a:rPr lang="ru-RU" dirty="0" smtClean="0"/>
              <a:t>  </a:t>
            </a:r>
            <a:r>
              <a:rPr lang="ru-RU" dirty="0" err="1" smtClean="0"/>
              <a:t>акції</a:t>
            </a:r>
            <a:r>
              <a:rPr lang="ru-RU" dirty="0" smtClean="0"/>
              <a:t> </a:t>
            </a:r>
            <a:r>
              <a:rPr lang="uk-UA" dirty="0" smtClean="0"/>
              <a:t>"</a:t>
            </a:r>
            <a:r>
              <a:rPr lang="ru-RU" dirty="0" smtClean="0"/>
              <a:t>Напиши лист</a:t>
            </a:r>
            <a:r>
              <a:rPr lang="uk-UA" dirty="0" smtClean="0"/>
              <a:t>а</a:t>
            </a:r>
            <a:r>
              <a:rPr lang="ru-RU" dirty="0" smtClean="0"/>
              <a:t> солдат</a:t>
            </a:r>
            <a:r>
              <a:rPr lang="uk-UA" dirty="0" smtClean="0"/>
              <a:t>у"</a:t>
            </a:r>
            <a:r>
              <a:rPr lang="ru-RU" dirty="0" smtClean="0"/>
              <a:t>, </a:t>
            </a:r>
            <a:r>
              <a:rPr lang="uk-UA" dirty="0" smtClean="0"/>
              <a:t>"</a:t>
            </a:r>
            <a:r>
              <a:rPr lang="ru-RU" dirty="0" err="1" smtClean="0"/>
              <a:t>Привітай</a:t>
            </a:r>
            <a:r>
              <a:rPr lang="ru-RU" dirty="0" smtClean="0"/>
              <a:t> солдата </a:t>
            </a:r>
            <a:r>
              <a:rPr lang="ru-RU" dirty="0" err="1" smtClean="0"/>
              <a:t>зі</a:t>
            </a:r>
            <a:r>
              <a:rPr lang="ru-RU" dirty="0" smtClean="0"/>
              <a:t>  </a:t>
            </a:r>
            <a:r>
              <a:rPr lang="ru-RU" dirty="0" err="1" smtClean="0"/>
              <a:t>святами</a:t>
            </a:r>
            <a:r>
              <a:rPr lang="uk-UA" dirty="0" smtClean="0"/>
              <a:t>"</a:t>
            </a:r>
            <a:r>
              <a:rPr lang="ru-RU" dirty="0" smtClean="0"/>
              <a:t>, </a:t>
            </a:r>
            <a:r>
              <a:rPr lang="uk-UA" dirty="0" smtClean="0"/>
              <a:t>"</a:t>
            </a:r>
            <a:r>
              <a:rPr lang="ru-RU" dirty="0" err="1" smtClean="0"/>
              <a:t>Оберіг</a:t>
            </a:r>
            <a:r>
              <a:rPr lang="ru-RU" dirty="0" smtClean="0"/>
              <a:t> для </a:t>
            </a:r>
            <a:r>
              <a:rPr lang="ru-RU" dirty="0" err="1" smtClean="0"/>
              <a:t>захисника</a:t>
            </a:r>
            <a:r>
              <a:rPr lang="ru-RU" dirty="0" smtClean="0"/>
              <a:t> </a:t>
            </a:r>
            <a:r>
              <a:rPr lang="ru-RU" dirty="0" err="1" smtClean="0"/>
              <a:t>України</a:t>
            </a:r>
            <a:r>
              <a:rPr lang="uk-UA" dirty="0" smtClean="0"/>
              <a:t>" ,  "Напиши листа пораненому солдату", " Підтримай дітей зі сходу", " Різдво в шанцях"</a:t>
            </a:r>
            <a:r>
              <a:rPr lang="ru-RU" b="1" dirty="0" smtClean="0"/>
              <a:t>( </a:t>
            </a:r>
            <a:r>
              <a:rPr lang="ru-RU" b="1" dirty="0" err="1" smtClean="0"/>
              <a:t>вересень-грудень</a:t>
            </a:r>
            <a:r>
              <a:rPr lang="ru-RU" b="1" dirty="0" smtClean="0"/>
              <a:t>)</a:t>
            </a:r>
            <a:endParaRPr lang="uk-UA" dirty="0" smtClean="0"/>
          </a:p>
          <a:p>
            <a:r>
              <a:rPr lang="uk-UA" dirty="0" smtClean="0"/>
              <a:t>Збір учнями школи канцтоварів для дітей зі сходу України (2 ящики) , та теплих речей (23 мішки), та передано в штаб оборони </a:t>
            </a:r>
            <a:r>
              <a:rPr lang="uk-UA" dirty="0" err="1" smtClean="0"/>
              <a:t>Євромайдану</a:t>
            </a:r>
            <a:r>
              <a:rPr lang="uk-UA" dirty="0" smtClean="0"/>
              <a:t> Тернопільщини</a:t>
            </a:r>
            <a:endParaRPr lang="uk-UA" dirty="0"/>
          </a:p>
        </p:txBody>
      </p:sp>
      <p:sp>
        <p:nvSpPr>
          <p:cNvPr id="2" name="Заголовок 1"/>
          <p:cNvSpPr>
            <a:spLocks noGrp="1"/>
          </p:cNvSpPr>
          <p:nvPr>
            <p:ph type="title"/>
          </p:nvPr>
        </p:nvSpPr>
        <p:spPr/>
        <p:txBody>
          <a:bodyPr/>
          <a:lstStyle/>
          <a:p>
            <a:pPr algn="ctr"/>
            <a:r>
              <a:rPr lang="uk-UA" b="1" dirty="0" smtClean="0">
                <a:solidFill>
                  <a:schemeClr val="tx1"/>
                </a:solidFill>
              </a:rPr>
              <a:t>Опис діяльності</a:t>
            </a:r>
            <a:endParaRPr lang="uk-UA"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dirty="0" err="1" smtClean="0"/>
              <a:t>Пошукова</a:t>
            </a:r>
            <a:r>
              <a:rPr lang="ru-RU" dirty="0" smtClean="0"/>
              <a:t> робота </a:t>
            </a:r>
            <a:r>
              <a:rPr lang="ru-RU" dirty="0" err="1" smtClean="0"/>
              <a:t>серед</a:t>
            </a:r>
            <a:r>
              <a:rPr lang="ru-RU" dirty="0" smtClean="0"/>
              <a:t> </a:t>
            </a:r>
            <a:r>
              <a:rPr lang="ru-RU" dirty="0" err="1" smtClean="0"/>
              <a:t>учнів</a:t>
            </a:r>
            <a:r>
              <a:rPr lang="ru-RU" dirty="0" smtClean="0"/>
              <a:t> 5-11 </a:t>
            </a:r>
            <a:r>
              <a:rPr lang="ru-RU" dirty="0" err="1" smtClean="0"/>
              <a:t>класів</a:t>
            </a:r>
            <a:r>
              <a:rPr lang="ru-RU" dirty="0" smtClean="0"/>
              <a:t> по </a:t>
            </a:r>
            <a:r>
              <a:rPr lang="ru-RU" dirty="0" err="1" smtClean="0"/>
              <a:t>збору</a:t>
            </a:r>
            <a:r>
              <a:rPr lang="ru-RU" dirty="0" smtClean="0"/>
              <a:t> </a:t>
            </a:r>
            <a:r>
              <a:rPr lang="uk-UA" dirty="0" smtClean="0"/>
              <a:t>інформації</a:t>
            </a:r>
            <a:r>
              <a:rPr lang="ru-RU" dirty="0" smtClean="0"/>
              <a:t> «</a:t>
            </a:r>
            <a:r>
              <a:rPr lang="uk-UA" dirty="0" smtClean="0"/>
              <a:t>Небесні воїни</a:t>
            </a:r>
            <a:r>
              <a:rPr lang="ru-RU" dirty="0" smtClean="0"/>
              <a:t>»(</a:t>
            </a:r>
            <a:r>
              <a:rPr lang="ru-RU" dirty="0" err="1" smtClean="0"/>
              <a:t>загиблі</a:t>
            </a:r>
            <a:r>
              <a:rPr lang="ru-RU" dirty="0" smtClean="0"/>
              <a:t> в </a:t>
            </a:r>
            <a:r>
              <a:rPr lang="ru-RU" dirty="0" err="1" smtClean="0"/>
              <a:t>зоні</a:t>
            </a:r>
            <a:r>
              <a:rPr lang="ru-RU" dirty="0" smtClean="0"/>
              <a:t> АТО </a:t>
            </a:r>
            <a:r>
              <a:rPr lang="ru-RU" dirty="0" err="1" smtClean="0"/>
              <a:t>з</a:t>
            </a:r>
            <a:r>
              <a:rPr lang="ru-RU" dirty="0" smtClean="0"/>
              <a:t> числа </a:t>
            </a:r>
            <a:r>
              <a:rPr lang="ru-RU" dirty="0" err="1" smtClean="0"/>
              <a:t>жителів</a:t>
            </a:r>
            <a:r>
              <a:rPr lang="ru-RU" dirty="0" smtClean="0"/>
              <a:t> </a:t>
            </a:r>
            <a:r>
              <a:rPr lang="ru-RU" dirty="0" err="1" smtClean="0"/>
              <a:t>Тернопільської</a:t>
            </a:r>
            <a:r>
              <a:rPr lang="ru-RU" dirty="0" smtClean="0"/>
              <a:t> </a:t>
            </a:r>
            <a:r>
              <a:rPr lang="ru-RU" dirty="0" err="1" smtClean="0"/>
              <a:t>області</a:t>
            </a:r>
            <a:r>
              <a:rPr lang="ru-RU" dirty="0" smtClean="0"/>
              <a:t> ). </a:t>
            </a:r>
          </a:p>
          <a:p>
            <a:pPr lvl="0">
              <a:buNone/>
            </a:pPr>
            <a:r>
              <a:rPr lang="ru-RU" b="1" dirty="0" smtClean="0"/>
              <a:t>( листопад – </a:t>
            </a:r>
            <a:r>
              <a:rPr lang="ru-RU" b="1" dirty="0" err="1" smtClean="0"/>
              <a:t>грудень</a:t>
            </a:r>
            <a:r>
              <a:rPr lang="ru-RU" b="1" dirty="0" smtClean="0"/>
              <a:t>)</a:t>
            </a:r>
            <a:r>
              <a:rPr lang="ru-RU" dirty="0" smtClean="0"/>
              <a:t> </a:t>
            </a:r>
            <a:endParaRPr lang="uk-UA" dirty="0" smtClean="0"/>
          </a:p>
          <a:p>
            <a:pPr lvl="0"/>
            <a:r>
              <a:rPr lang="ru-RU" dirty="0" err="1" smtClean="0"/>
              <a:t>Збір</a:t>
            </a:r>
            <a:r>
              <a:rPr lang="ru-RU" dirty="0" smtClean="0"/>
              <a:t>  </a:t>
            </a:r>
            <a:r>
              <a:rPr lang="ru-RU" dirty="0" err="1" smtClean="0"/>
              <a:t>солодощів</a:t>
            </a:r>
            <a:r>
              <a:rPr lang="ru-RU" dirty="0" smtClean="0"/>
              <a:t>  для </a:t>
            </a:r>
            <a:r>
              <a:rPr lang="ru-RU" dirty="0" err="1" smtClean="0"/>
              <a:t>вояків</a:t>
            </a:r>
            <a:r>
              <a:rPr lang="ru-RU" dirty="0" smtClean="0"/>
              <a:t>, </a:t>
            </a:r>
            <a:r>
              <a:rPr lang="ru-RU" dirty="0" err="1" smtClean="0"/>
              <a:t>які</a:t>
            </a:r>
            <a:r>
              <a:rPr lang="ru-RU" dirty="0" smtClean="0"/>
              <a:t> </a:t>
            </a:r>
            <a:r>
              <a:rPr lang="ru-RU" dirty="0" err="1" smtClean="0"/>
              <a:t>знаходяться</a:t>
            </a:r>
            <a:r>
              <a:rPr lang="ru-RU" dirty="0" smtClean="0"/>
              <a:t> на </a:t>
            </a:r>
            <a:r>
              <a:rPr lang="ru-RU" dirty="0" err="1" smtClean="0"/>
              <a:t>передовій</a:t>
            </a:r>
            <a:r>
              <a:rPr lang="ru-RU" dirty="0" smtClean="0"/>
              <a:t> в рамках </a:t>
            </a:r>
            <a:r>
              <a:rPr lang="ru-RU" dirty="0" err="1" smtClean="0"/>
              <a:t>районної</a:t>
            </a:r>
            <a:r>
              <a:rPr lang="ru-RU" dirty="0" smtClean="0"/>
              <a:t> </a:t>
            </a:r>
            <a:r>
              <a:rPr lang="ru-RU" dirty="0" err="1" smtClean="0"/>
              <a:t>благодійної</a:t>
            </a:r>
            <a:r>
              <a:rPr lang="ru-RU" dirty="0" smtClean="0"/>
              <a:t> </a:t>
            </a:r>
            <a:r>
              <a:rPr lang="ru-RU" dirty="0" err="1" smtClean="0"/>
              <a:t>акції</a:t>
            </a:r>
            <a:r>
              <a:rPr lang="ru-RU" dirty="0" smtClean="0"/>
              <a:t> «</a:t>
            </a:r>
            <a:r>
              <a:rPr lang="ru-RU" dirty="0" err="1" smtClean="0"/>
              <a:t>Привітай</a:t>
            </a:r>
            <a:r>
              <a:rPr lang="ru-RU" dirty="0" smtClean="0"/>
              <a:t> солдата  </a:t>
            </a:r>
            <a:r>
              <a:rPr lang="ru-RU" dirty="0" err="1" smtClean="0"/>
              <a:t>зі</a:t>
            </a:r>
            <a:r>
              <a:rPr lang="ru-RU" dirty="0" smtClean="0"/>
              <a:t> </a:t>
            </a:r>
            <a:r>
              <a:rPr lang="ru-RU" dirty="0" err="1" smtClean="0"/>
              <a:t>святами</a:t>
            </a:r>
            <a:r>
              <a:rPr lang="ru-RU" dirty="0" smtClean="0"/>
              <a:t>» </a:t>
            </a:r>
            <a:r>
              <a:rPr lang="ru-RU" b="1" dirty="0" smtClean="0"/>
              <a:t>(</a:t>
            </a:r>
            <a:r>
              <a:rPr lang="uk-UA" b="1" dirty="0" smtClean="0"/>
              <a:t>зібрано 17 ящиків </a:t>
            </a:r>
            <a:r>
              <a:rPr lang="uk-UA" b="1" dirty="0" err="1" smtClean="0"/>
              <a:t>солодщів</a:t>
            </a:r>
            <a:r>
              <a:rPr lang="uk-UA" b="1" dirty="0" smtClean="0"/>
              <a:t> ,</a:t>
            </a:r>
            <a:r>
              <a:rPr lang="ru-RU" b="1" dirty="0" err="1" smtClean="0"/>
              <a:t>грудень</a:t>
            </a:r>
            <a:r>
              <a:rPr lang="ru-RU" b="1" dirty="0" smtClean="0"/>
              <a:t>)</a:t>
            </a:r>
            <a:r>
              <a:rPr lang="uk-UA" b="1" dirty="0" smtClean="0"/>
              <a:t>.</a:t>
            </a:r>
            <a:endParaRPr lang="uk-UA" dirty="0" smtClean="0"/>
          </a:p>
          <a:p>
            <a:endParaRPr lang="uk-U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7467600" cy="5402406"/>
          </a:xfrm>
        </p:spPr>
        <p:txBody>
          <a:bodyPr>
            <a:normAutofit/>
          </a:bodyPr>
          <a:lstStyle/>
          <a:p>
            <a:r>
              <a:rPr lang="ru-RU" dirty="0" smtClean="0"/>
              <a:t>- </a:t>
            </a:r>
            <a:r>
              <a:rPr lang="ru-RU" dirty="0" err="1" smtClean="0"/>
              <a:t>Надано</a:t>
            </a:r>
            <a:r>
              <a:rPr lang="ru-RU" dirty="0" smtClean="0"/>
              <a:t> </a:t>
            </a:r>
            <a:r>
              <a:rPr lang="ru-RU" dirty="0" err="1" smtClean="0"/>
              <a:t>матеріальну</a:t>
            </a:r>
            <a:r>
              <a:rPr lang="ru-RU" dirty="0" smtClean="0"/>
              <a:t> </a:t>
            </a:r>
            <a:r>
              <a:rPr lang="ru-RU" dirty="0" err="1" smtClean="0"/>
              <a:t>допомогу</a:t>
            </a:r>
            <a:r>
              <a:rPr lang="ru-RU" dirty="0" smtClean="0"/>
              <a:t>  та </a:t>
            </a:r>
            <a:r>
              <a:rPr lang="ru-RU" dirty="0" err="1" smtClean="0"/>
              <a:t>моральну</a:t>
            </a:r>
            <a:r>
              <a:rPr lang="ru-RU" dirty="0" smtClean="0"/>
              <a:t> </a:t>
            </a:r>
            <a:r>
              <a:rPr lang="ru-RU" dirty="0" err="1" smtClean="0"/>
              <a:t>підтримку</a:t>
            </a:r>
            <a:r>
              <a:rPr lang="ru-RU" dirty="0" smtClean="0"/>
              <a:t> </a:t>
            </a:r>
            <a:r>
              <a:rPr lang="ru-RU" dirty="0" err="1" smtClean="0"/>
              <a:t>тим</a:t>
            </a:r>
            <a:r>
              <a:rPr lang="ru-RU" dirty="0" smtClean="0"/>
              <a:t>, </a:t>
            </a:r>
            <a:r>
              <a:rPr lang="ru-RU" dirty="0" err="1" smtClean="0"/>
              <a:t>хто</a:t>
            </a:r>
            <a:r>
              <a:rPr lang="ru-RU" dirty="0" smtClean="0"/>
              <a:t> </a:t>
            </a:r>
            <a:r>
              <a:rPr lang="ru-RU" dirty="0" err="1" smtClean="0"/>
              <a:t>несе</a:t>
            </a:r>
            <a:r>
              <a:rPr lang="ru-RU" dirty="0" smtClean="0"/>
              <a:t> службу в </a:t>
            </a:r>
            <a:r>
              <a:rPr lang="ru-RU" dirty="0" err="1" smtClean="0"/>
              <a:t>зоні</a:t>
            </a:r>
            <a:r>
              <a:rPr lang="ru-RU" dirty="0" smtClean="0"/>
              <a:t> АТО;</a:t>
            </a:r>
            <a:endParaRPr lang="uk-UA" dirty="0" smtClean="0"/>
          </a:p>
          <a:p>
            <a:r>
              <a:rPr lang="ru-RU" dirty="0" smtClean="0"/>
              <a:t>- </a:t>
            </a:r>
            <a:r>
              <a:rPr lang="ru-RU" dirty="0" err="1" smtClean="0"/>
              <a:t>Учні</a:t>
            </a:r>
            <a:r>
              <a:rPr lang="ru-RU" dirty="0" smtClean="0"/>
              <a:t> </a:t>
            </a:r>
            <a:r>
              <a:rPr lang="uk-UA" dirty="0" smtClean="0"/>
              <a:t>школи</a:t>
            </a:r>
            <a:r>
              <a:rPr lang="ru-RU" dirty="0" smtClean="0"/>
              <a:t> </a:t>
            </a:r>
            <a:r>
              <a:rPr lang="ru-RU" dirty="0" err="1" smtClean="0"/>
              <a:t>спланували</a:t>
            </a:r>
            <a:r>
              <a:rPr lang="ru-RU" dirty="0" smtClean="0"/>
              <a:t> та провели </a:t>
            </a:r>
            <a:r>
              <a:rPr lang="ru-RU" dirty="0" err="1" smtClean="0"/>
              <a:t>благодійну</a:t>
            </a:r>
            <a:r>
              <a:rPr lang="ru-RU" dirty="0" smtClean="0"/>
              <a:t> </a:t>
            </a:r>
            <a:r>
              <a:rPr lang="uk-UA" dirty="0" smtClean="0"/>
              <a:t>ярмарку.</a:t>
            </a:r>
          </a:p>
          <a:p>
            <a:r>
              <a:rPr lang="ru-RU" dirty="0" smtClean="0"/>
              <a:t>- </a:t>
            </a:r>
            <a:r>
              <a:rPr lang="uk-UA" dirty="0" smtClean="0"/>
              <a:t>Учні</a:t>
            </a:r>
            <a:r>
              <a:rPr lang="ru-RU" dirty="0" smtClean="0"/>
              <a:t> </a:t>
            </a:r>
            <a:r>
              <a:rPr lang="ru-RU" dirty="0" err="1" smtClean="0"/>
              <a:t>школи</a:t>
            </a:r>
            <a:r>
              <a:rPr lang="ru-RU" dirty="0" smtClean="0"/>
              <a:t>  </a:t>
            </a:r>
            <a:r>
              <a:rPr lang="ru-RU" dirty="0" err="1" smtClean="0"/>
              <a:t>напрацювали</a:t>
            </a:r>
            <a:r>
              <a:rPr lang="ru-RU" dirty="0" smtClean="0"/>
              <a:t> </a:t>
            </a:r>
            <a:r>
              <a:rPr lang="ru-RU" dirty="0" err="1" smtClean="0"/>
              <a:t>певний</a:t>
            </a:r>
            <a:r>
              <a:rPr lang="ru-RU" dirty="0" smtClean="0"/>
              <a:t> </a:t>
            </a:r>
            <a:r>
              <a:rPr lang="ru-RU" dirty="0" err="1" smtClean="0"/>
              <a:t>соціальний</a:t>
            </a:r>
            <a:r>
              <a:rPr lang="ru-RU" dirty="0" smtClean="0"/>
              <a:t> </a:t>
            </a:r>
            <a:r>
              <a:rPr lang="ru-RU" dirty="0" err="1" smtClean="0"/>
              <a:t>досвід</a:t>
            </a:r>
            <a:r>
              <a:rPr lang="ru-RU" dirty="0" smtClean="0"/>
              <a:t> </a:t>
            </a:r>
            <a:r>
              <a:rPr lang="ru-RU" dirty="0" err="1" smtClean="0"/>
              <a:t>щодо</a:t>
            </a:r>
            <a:r>
              <a:rPr lang="ru-RU" dirty="0" smtClean="0"/>
              <a:t> </a:t>
            </a:r>
            <a:r>
              <a:rPr lang="ru-RU" dirty="0" err="1" smtClean="0"/>
              <a:t>організації</a:t>
            </a:r>
            <a:r>
              <a:rPr lang="ru-RU" dirty="0" smtClean="0"/>
              <a:t> та </a:t>
            </a:r>
            <a:r>
              <a:rPr lang="ru-RU" dirty="0" err="1" smtClean="0"/>
              <a:t>проведення</a:t>
            </a:r>
            <a:r>
              <a:rPr lang="ru-RU" dirty="0" smtClean="0"/>
              <a:t> </a:t>
            </a:r>
            <a:r>
              <a:rPr lang="ru-RU" dirty="0" err="1" smtClean="0"/>
              <a:t>волонтерських</a:t>
            </a:r>
            <a:r>
              <a:rPr lang="ru-RU" dirty="0" smtClean="0"/>
              <a:t> </a:t>
            </a:r>
            <a:r>
              <a:rPr lang="ru-RU" dirty="0" err="1" smtClean="0"/>
              <a:t>акцій</a:t>
            </a:r>
            <a:r>
              <a:rPr lang="ru-RU" dirty="0" smtClean="0"/>
              <a:t>;</a:t>
            </a:r>
            <a:endParaRPr lang="uk-UA" dirty="0" smtClean="0"/>
          </a:p>
          <a:p>
            <a:r>
              <a:rPr lang="ru-RU" dirty="0" smtClean="0"/>
              <a:t>- </a:t>
            </a:r>
            <a:r>
              <a:rPr lang="ru-RU" dirty="0" err="1" smtClean="0"/>
              <a:t>Учні</a:t>
            </a:r>
            <a:r>
              <a:rPr lang="ru-RU" dirty="0" smtClean="0"/>
              <a:t>, особливо </a:t>
            </a:r>
            <a:r>
              <a:rPr lang="ru-RU" dirty="0" err="1" smtClean="0"/>
              <a:t>молодших</a:t>
            </a:r>
            <a:r>
              <a:rPr lang="ru-RU" dirty="0" smtClean="0"/>
              <a:t> </a:t>
            </a:r>
            <a:r>
              <a:rPr lang="ru-RU" dirty="0" err="1" smtClean="0"/>
              <a:t>класів</a:t>
            </a:r>
            <a:r>
              <a:rPr lang="ru-RU" dirty="0" smtClean="0"/>
              <a:t>, </a:t>
            </a:r>
            <a:r>
              <a:rPr lang="ru-RU" dirty="0" err="1" smtClean="0"/>
              <a:t>відчули</a:t>
            </a:r>
            <a:r>
              <a:rPr lang="ru-RU" dirty="0" smtClean="0"/>
              <a:t> </a:t>
            </a:r>
            <a:r>
              <a:rPr lang="ru-RU" dirty="0" err="1" smtClean="0"/>
              <a:t>важливість</a:t>
            </a:r>
            <a:r>
              <a:rPr lang="ru-RU" dirty="0" smtClean="0"/>
              <a:t> </a:t>
            </a:r>
            <a:r>
              <a:rPr lang="ru-RU" dirty="0" err="1" smtClean="0"/>
              <a:t>своєї</a:t>
            </a:r>
            <a:r>
              <a:rPr lang="ru-RU" dirty="0" smtClean="0"/>
              <a:t> </a:t>
            </a:r>
            <a:r>
              <a:rPr lang="ru-RU" dirty="0" err="1" smtClean="0"/>
              <a:t>причетності</a:t>
            </a:r>
            <a:r>
              <a:rPr lang="ru-RU" dirty="0" smtClean="0"/>
              <a:t> до </a:t>
            </a:r>
            <a:r>
              <a:rPr lang="ru-RU" dirty="0" err="1" smtClean="0"/>
              <a:t>волонтерства</a:t>
            </a:r>
            <a:r>
              <a:rPr lang="ru-RU" dirty="0" smtClean="0"/>
              <a:t>.</a:t>
            </a:r>
            <a:endParaRPr lang="uk-UA" dirty="0" smtClean="0"/>
          </a:p>
          <a:p>
            <a:r>
              <a:rPr lang="uk-UA" dirty="0" smtClean="0"/>
              <a:t>Батьки учнів підтримали учнів школи у проведенні волонтерських акцій</a:t>
            </a:r>
            <a:r>
              <a:rPr lang="ru-RU" dirty="0" smtClean="0"/>
              <a:t>.</a:t>
            </a:r>
            <a:endParaRPr lang="uk-UA" dirty="0" smtClean="0"/>
          </a:p>
          <a:p>
            <a:endParaRPr lang="uk-U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Степанівна\Desktop\dfa81bc753f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2764536" y="1912271"/>
            <a:ext cx="3614928" cy="3663696"/>
          </a:xfrm>
          <a:prstGeom prst="rect">
            <a:avLst/>
          </a:prstGeom>
          <a:noFill/>
        </p:spPr>
      </p:pic>
      <p:sp>
        <p:nvSpPr>
          <p:cNvPr id="2" name="Заголовок 1"/>
          <p:cNvSpPr>
            <a:spLocks noGrp="1"/>
          </p:cNvSpPr>
          <p:nvPr>
            <p:ph type="title"/>
          </p:nvPr>
        </p:nvSpPr>
        <p:spPr>
          <a:xfrm>
            <a:off x="1071538" y="357166"/>
            <a:ext cx="7281890" cy="1846314"/>
          </a:xfrm>
        </p:spPr>
        <p:txBody>
          <a:bodyPr>
            <a:normAutofit/>
          </a:bodyPr>
          <a:lstStyle/>
          <a:p>
            <a:pPr algn="ctr"/>
            <a:r>
              <a:rPr lang="uk-UA" sz="2400" b="1" i="1" dirty="0" smtClean="0">
                <a:solidFill>
                  <a:schemeClr val="tx1"/>
                </a:solidFill>
              </a:rPr>
              <a:t>Ми </a:t>
            </a:r>
            <a:r>
              <a:rPr lang="uk-UA" sz="2400" b="1" i="1" dirty="0" err="1" smtClean="0">
                <a:solidFill>
                  <a:schemeClr val="tx1"/>
                </a:solidFill>
              </a:rPr>
              <a:t>сподіваємся</a:t>
            </a:r>
            <a:r>
              <a:rPr lang="uk-UA" sz="2400" b="1" i="1" dirty="0" smtClean="0">
                <a:solidFill>
                  <a:schemeClr val="tx1"/>
                </a:solidFill>
              </a:rPr>
              <a:t>, що надалі такі акції будуть проводитися в нашій школі,адже завдяки благодійності наша армія утримує кордони нашої держави</a:t>
            </a:r>
            <a:endParaRPr lang="uk-UA" sz="2400" b="1" i="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uk-UA" dirty="0" smtClean="0"/>
              <a:t> краєзнавча робота;</a:t>
            </a:r>
          </a:p>
          <a:p>
            <a:r>
              <a:rPr lang="uk-UA" dirty="0" smtClean="0"/>
              <a:t> участь членів організації в рухах учнівської молоді;</a:t>
            </a:r>
          </a:p>
          <a:p>
            <a:r>
              <a:rPr lang="uk-UA" dirty="0" smtClean="0"/>
              <a:t> робота з охорони, збереження та відновлення довкілля;</a:t>
            </a:r>
          </a:p>
          <a:p>
            <a:r>
              <a:rPr lang="uk-UA" dirty="0" smtClean="0"/>
              <a:t> організація </a:t>
            </a:r>
            <a:r>
              <a:rPr lang="uk-UA" dirty="0" err="1" smtClean="0"/>
              <a:t>суспільнокорисної</a:t>
            </a:r>
            <a:r>
              <a:rPr lang="uk-UA" dirty="0" smtClean="0"/>
              <a:t> діяльності учнів;</a:t>
            </a:r>
          </a:p>
          <a:p>
            <a:r>
              <a:rPr lang="uk-UA" dirty="0" smtClean="0"/>
              <a:t> організація серед учнів змістовного, цікавого дозвілля та гурткової роботи.</a:t>
            </a:r>
          </a:p>
          <a:p>
            <a:pPr>
              <a:buNone/>
            </a:pPr>
            <a:endParaRPr lang="uk-UA" dirty="0" smtClean="0"/>
          </a:p>
          <a:p>
            <a:endParaRPr lang="uk-UA" dirty="0"/>
          </a:p>
        </p:txBody>
      </p:sp>
      <p:sp>
        <p:nvSpPr>
          <p:cNvPr id="2" name="Заголовок 1"/>
          <p:cNvSpPr>
            <a:spLocks noGrp="1"/>
          </p:cNvSpPr>
          <p:nvPr>
            <p:ph type="title"/>
          </p:nvPr>
        </p:nvSpPr>
        <p:spPr/>
        <p:txBody>
          <a:bodyPr>
            <a:normAutofit fontScale="90000"/>
          </a:bodyPr>
          <a:lstStyle/>
          <a:p>
            <a:pPr algn="ctr"/>
            <a:r>
              <a:rPr lang="uk-UA" b="1" dirty="0" smtClean="0">
                <a:solidFill>
                  <a:schemeClr val="tx1"/>
                </a:solidFill>
              </a:rPr>
              <a:t>Форми роботи товариства «Сокіл»:</a:t>
            </a:r>
            <a:r>
              <a:rPr lang="uk-UA" dirty="0" smtClean="0">
                <a:solidFill>
                  <a:schemeClr val="tx1"/>
                </a:solidFill>
              </a:rPr>
              <a:t/>
            </a:r>
            <a:br>
              <a:rPr lang="uk-UA" dirty="0" smtClean="0">
                <a:solidFill>
                  <a:schemeClr val="tx1"/>
                </a:solidFill>
              </a:rPr>
            </a:br>
            <a:endParaRPr lang="uk-UA"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uk-UA" dirty="0" smtClean="0"/>
              <a:t>сприяти керівництву школи, </a:t>
            </a:r>
            <a:r>
              <a:rPr lang="uk-UA" dirty="0" err="1" smtClean="0"/>
              <a:t>педколективу</a:t>
            </a:r>
            <a:r>
              <a:rPr lang="uk-UA" dirty="0" smtClean="0"/>
              <a:t> у забезпеченні глибокого засвоєння учнями основ наук;</a:t>
            </a:r>
          </a:p>
          <a:p>
            <a:r>
              <a:rPr lang="uk-UA" dirty="0" smtClean="0"/>
              <a:t>зростання національної самосвідомості і духовного розвитку учнів;</a:t>
            </a:r>
          </a:p>
          <a:p>
            <a:r>
              <a:rPr lang="uk-UA" dirty="0" smtClean="0"/>
              <a:t>допрофесійної підготовки, організації самообслуговування, виконання  Правил учня школи.</a:t>
            </a:r>
          </a:p>
          <a:p>
            <a:endParaRPr lang="uk-UA" dirty="0"/>
          </a:p>
        </p:txBody>
      </p:sp>
      <p:sp>
        <p:nvSpPr>
          <p:cNvPr id="2" name="Заголовок 1"/>
          <p:cNvSpPr>
            <a:spLocks noGrp="1"/>
          </p:cNvSpPr>
          <p:nvPr>
            <p:ph type="title"/>
          </p:nvPr>
        </p:nvSpPr>
        <p:spPr/>
        <p:txBody>
          <a:bodyPr>
            <a:normAutofit fontScale="90000"/>
          </a:bodyPr>
          <a:lstStyle/>
          <a:p>
            <a:pPr algn="ctr"/>
            <a:r>
              <a:rPr lang="uk-UA" b="1" dirty="0" smtClean="0">
                <a:solidFill>
                  <a:schemeClr val="tx1"/>
                </a:solidFill>
              </a:rPr>
              <a:t>Завдання  Соколів :</a:t>
            </a:r>
            <a:r>
              <a:rPr lang="uk-UA" dirty="0" smtClean="0">
                <a:solidFill>
                  <a:schemeClr val="tx1"/>
                </a:solidFill>
              </a:rPr>
              <a:t/>
            </a:r>
            <a:br>
              <a:rPr lang="uk-UA" dirty="0" smtClean="0">
                <a:solidFill>
                  <a:schemeClr val="tx1"/>
                </a:solidFill>
              </a:rPr>
            </a:br>
            <a:endParaRPr lang="uk-UA"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uk-UA" dirty="0" smtClean="0"/>
              <a:t>В рамках товариства у школі проводяться «Посвята в Соколята», «</a:t>
            </a:r>
            <a:r>
              <a:rPr lang="uk-UA" dirty="0" err="1" smtClean="0"/>
              <a:t>Сокільські</a:t>
            </a:r>
            <a:r>
              <a:rPr lang="uk-UA" dirty="0" smtClean="0"/>
              <a:t> забави».</a:t>
            </a:r>
          </a:p>
          <a:p>
            <a:r>
              <a:rPr lang="uk-UA" dirty="0" smtClean="0"/>
              <a:t>«Соколята» мандрують стежинами Соколят, вивчають  рідний край, беруть участь у відзначенні славних дат нашої історії.</a:t>
            </a:r>
          </a:p>
          <a:p>
            <a:r>
              <a:rPr lang="uk-UA" dirty="0" smtClean="0"/>
              <a:t>У своїй діяльності «Соколи» здійснюють екскурсії, прогулянки, бесіди. Також значну увагу товариство надає фізичному розвитку. Основними видами оздоровчої роботи є спортивні свята та змагання.</a:t>
            </a:r>
          </a:p>
          <a:p>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Рисунок 2" descr="D:\школа\ФОТО\орієнтири з ВР\IMG_04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428604"/>
            <a:ext cx="2447925" cy="1655763"/>
          </a:xfrm>
          <a:prstGeom prst="rect">
            <a:avLst/>
          </a:prstGeom>
          <a:noFill/>
          <a:ln w="9525">
            <a:noFill/>
            <a:miter lim="800000"/>
            <a:headEnd/>
            <a:tailEnd/>
          </a:ln>
        </p:spPr>
      </p:pic>
      <p:sp>
        <p:nvSpPr>
          <p:cNvPr id="6" name="Прямоугольник 5"/>
          <p:cNvSpPr/>
          <p:nvPr/>
        </p:nvSpPr>
        <p:spPr>
          <a:xfrm>
            <a:off x="3289300" y="1268413"/>
            <a:ext cx="2565400" cy="4321175"/>
          </a:xfrm>
          <a:prstGeom prst="rect">
            <a:avLst/>
          </a:prstGeom>
        </p:spPr>
        <p:style>
          <a:lnRef idx="0">
            <a:scrgbClr r="0" g="0" b="0"/>
          </a:lnRef>
          <a:fillRef idx="0">
            <a:scrgbClr r="0" g="0" b="0"/>
          </a:fillRef>
          <a:effectRef idx="0">
            <a:scrgbClr r="0" g="0" b="0"/>
          </a:effectRef>
          <a:fontRef idx="minor">
            <a:schemeClr val="lt1"/>
          </a:fontRef>
        </p:style>
        <p:txBody>
          <a:bodyPr lIns="125730" tIns="125730" rIns="125730" bIns="125730" spcCol="127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466850">
              <a:lnSpc>
                <a:spcPct val="90000"/>
              </a:lnSpc>
              <a:spcAft>
                <a:spcPct val="35000"/>
              </a:spcAft>
              <a:defRPr/>
            </a:pPr>
            <a:endParaRPr lang="ru-RU" sz="3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1509" name="Picture 2" descr="D:\школа\ФОТО\орієнтири з ВР\IMG_0429.jpg"/>
          <p:cNvPicPr>
            <a:picLocks noChangeAspect="1" noChangeArrowheads="1"/>
          </p:cNvPicPr>
          <p:nvPr/>
        </p:nvPicPr>
        <p:blipFill>
          <a:blip r:embed="rId3" cstate="email">
            <a:extLst>
              <a:ext uri="{28A0092B-C50C-407E-A947-70E740481C1C}">
                <a14:useLocalDpi xmlns:a14="http://schemas.microsoft.com/office/drawing/2010/main"/>
              </a:ext>
            </a:extLst>
          </a:blip>
          <a:srcRect t="23389" r="13184" b="12244"/>
          <a:stretch>
            <a:fillRect/>
          </a:stretch>
        </p:blipFill>
        <p:spPr bwMode="auto">
          <a:xfrm>
            <a:off x="5214942" y="214290"/>
            <a:ext cx="3490913" cy="1738312"/>
          </a:xfrm>
          <a:prstGeom prst="rect">
            <a:avLst/>
          </a:prstGeom>
          <a:noFill/>
          <a:ln w="9525">
            <a:noFill/>
            <a:miter lim="800000"/>
            <a:headEnd/>
            <a:tailEnd/>
          </a:ln>
        </p:spPr>
      </p:pic>
      <p:pic>
        <p:nvPicPr>
          <p:cNvPr id="21511" name="Picture 4" descr="D:\школа\шк док\Обласний семінар 2012\семінар\foto\ВЕСЕЛІ СТАРТИ\P224019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5625" y="4256088"/>
            <a:ext cx="3168650" cy="2376487"/>
          </a:xfrm>
          <a:prstGeom prst="rect">
            <a:avLst/>
          </a:prstGeom>
          <a:noFill/>
          <a:ln w="9525">
            <a:noFill/>
            <a:miter lim="800000"/>
            <a:headEnd/>
            <a:tailEnd/>
          </a:ln>
        </p:spPr>
      </p:pic>
      <p:pic>
        <p:nvPicPr>
          <p:cNvPr id="21512" name="Picture 5" descr="D:\школа\шк док\Обласний семінар 2012\семінар\foto\ВЕСЕЛІ СТАРТИ\P22401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720" y="2357430"/>
            <a:ext cx="2395537" cy="1797050"/>
          </a:xfrm>
          <a:prstGeom prst="rect">
            <a:avLst/>
          </a:prstGeom>
          <a:noFill/>
          <a:ln w="9525">
            <a:noFill/>
            <a:miter lim="800000"/>
            <a:headEnd/>
            <a:tailEnd/>
          </a:ln>
        </p:spPr>
      </p:pic>
      <p:pic>
        <p:nvPicPr>
          <p:cNvPr id="21513" name="Picture 6" descr="D:\школа\шк док\Обласний семінар 2012\семінар\foto\Волейбол\IMG_0303.JPG"/>
          <p:cNvPicPr>
            <a:picLocks noChangeAspect="1" noChangeArrowheads="1"/>
          </p:cNvPicPr>
          <p:nvPr/>
        </p:nvPicPr>
        <p:blipFill>
          <a:blip r:embed="rId6" cstate="email">
            <a:extLst>
              <a:ext uri="{28A0092B-C50C-407E-A947-70E740481C1C}">
                <a14:useLocalDpi xmlns:a14="http://schemas.microsoft.com/office/drawing/2010/main"/>
              </a:ext>
            </a:extLst>
          </a:blip>
          <a:srcRect b="27206"/>
          <a:stretch>
            <a:fillRect/>
          </a:stretch>
        </p:blipFill>
        <p:spPr bwMode="auto">
          <a:xfrm>
            <a:off x="3643306" y="2285992"/>
            <a:ext cx="1908175" cy="1851025"/>
          </a:xfrm>
          <a:prstGeom prst="rect">
            <a:avLst/>
          </a:prstGeom>
          <a:noFill/>
          <a:ln w="9525">
            <a:noFill/>
            <a:miter lim="800000"/>
            <a:headEnd/>
            <a:tailEnd/>
          </a:ln>
        </p:spPr>
      </p:pic>
      <p:pic>
        <p:nvPicPr>
          <p:cNvPr id="21514" name="Picture 7" descr="D:\школа\шк док\Обласний семінар 2012\семінар\foto\Змагання_інтернат_2009\S8300506.JPG"/>
          <p:cNvPicPr>
            <a:picLocks noChangeAspect="1" noChangeArrowheads="1"/>
          </p:cNvPicPr>
          <p:nvPr/>
        </p:nvPicPr>
        <p:blipFill>
          <a:blip r:embed="rId7" cstate="email">
            <a:extLst>
              <a:ext uri="{28A0092B-C50C-407E-A947-70E740481C1C}">
                <a14:useLocalDpi xmlns:a14="http://schemas.microsoft.com/office/drawing/2010/main"/>
              </a:ext>
            </a:extLst>
          </a:blip>
          <a:srcRect l="-3683" t="-351" r="50000" b="31931"/>
          <a:stretch>
            <a:fillRect/>
          </a:stretch>
        </p:blipFill>
        <p:spPr bwMode="auto">
          <a:xfrm>
            <a:off x="6786578" y="2428868"/>
            <a:ext cx="1797050" cy="1717675"/>
          </a:xfrm>
          <a:prstGeom prst="rect">
            <a:avLst/>
          </a:prstGeom>
          <a:noFill/>
          <a:ln w="9525">
            <a:noFill/>
            <a:miter lim="800000"/>
            <a:headEnd/>
            <a:tailEnd/>
          </a:ln>
        </p:spPr>
      </p:pic>
      <p:pic>
        <p:nvPicPr>
          <p:cNvPr id="21515" name="Рисунок 1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00562" y="4500570"/>
            <a:ext cx="3213100" cy="2044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uk-UA" dirty="0" smtClean="0"/>
              <a:t>В різнопланових виховних заходах, що проводяться школою, залучено майже кожного учня з 1 -11 класів.</a:t>
            </a:r>
          </a:p>
          <a:p>
            <a:r>
              <a:rPr lang="uk-UA" dirty="0" smtClean="0"/>
              <a:t>Виховна робота планується на навчальний рік, виходячи з аналізу стану виховної роботи, і затверджується педагогічною радою школи. Виховні заходи проводяться згідно з річним планом роботи та позапланово, якщо виникає потреба.</a:t>
            </a:r>
          </a:p>
          <a:p>
            <a:r>
              <a:rPr lang="uk-UA" dirty="0" smtClean="0"/>
              <a:t>Відповідно з планом виховної роботи школи щотижнево проводяться </a:t>
            </a:r>
            <a:r>
              <a:rPr lang="uk-UA" dirty="0" err="1" smtClean="0"/>
              <a:t>загально-</a:t>
            </a:r>
            <a:r>
              <a:rPr lang="uk-UA" dirty="0" smtClean="0"/>
              <a:t> шкільні лінійки для учнів 1-11 класів, на яких обговорюються термінові питання і проблеми із життя шкільного колективу, підводяться підсумки за навчальний тиждень.</a:t>
            </a:r>
          </a:p>
          <a:p>
            <a:endParaRPr lang="uk-UA" dirty="0"/>
          </a:p>
        </p:txBody>
      </p:sp>
      <p:sp>
        <p:nvSpPr>
          <p:cNvPr id="2" name="Заголовок 1"/>
          <p:cNvSpPr>
            <a:spLocks noGrp="1"/>
          </p:cNvSpPr>
          <p:nvPr>
            <p:ph type="title"/>
          </p:nvPr>
        </p:nvSpPr>
        <p:spPr/>
        <p:txBody>
          <a:bodyPr>
            <a:normAutofit fontScale="90000"/>
          </a:bodyPr>
          <a:lstStyle/>
          <a:p>
            <a:pPr algn="ctr"/>
            <a:r>
              <a:rPr lang="uk-UA" b="1" dirty="0" smtClean="0">
                <a:solidFill>
                  <a:schemeClr val="tx1"/>
                </a:solidFill>
              </a:rPr>
              <a:t>Участь «Соколів» у виховних заходах</a:t>
            </a:r>
            <a:r>
              <a:rPr lang="uk-UA" dirty="0" smtClean="0">
                <a:solidFill>
                  <a:schemeClr val="tx1"/>
                </a:solidFill>
              </a:rPr>
              <a:t/>
            </a:r>
            <a:br>
              <a:rPr lang="uk-UA" dirty="0" smtClean="0">
                <a:solidFill>
                  <a:schemeClr val="tx1"/>
                </a:solidFill>
              </a:rPr>
            </a:br>
            <a:endParaRPr lang="uk-UA"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Горизонтальный свиток 11"/>
          <p:cNvSpPr/>
          <p:nvPr/>
        </p:nvSpPr>
        <p:spPr>
          <a:xfrm>
            <a:off x="537138" y="-119916"/>
            <a:ext cx="8427349" cy="1440160"/>
          </a:xfrm>
          <a:prstGeom prst="horizontalScroll">
            <a:avLst/>
          </a:prstGeom>
          <a:solidFill>
            <a:schemeClr val="accent2">
              <a:lumMod val="40000"/>
              <a:lumOff val="60000"/>
            </a:schemeClr>
          </a:solidFill>
          <a:ln>
            <a:solidFill>
              <a:schemeClr val="accent2">
                <a:lumMod val="50000"/>
              </a:schemeClr>
            </a:solidFill>
          </a:ln>
          <a:effectLst>
            <a:glow rad="228600">
              <a:schemeClr val="accent2">
                <a:satMod val="175000"/>
                <a:alpha val="40000"/>
              </a:schemeClr>
            </a:glow>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4800" b="1" i="1" dirty="0">
              <a:solidFill>
                <a:schemeClr val="accent2">
                  <a:lumMod val="50000"/>
                </a:schemeClr>
              </a:solidFill>
              <a:effectLst>
                <a:innerShdw blurRad="114300">
                  <a:prstClr val="black"/>
                </a:innerShdw>
              </a:effectLst>
            </a:endParaRPr>
          </a:p>
        </p:txBody>
      </p:sp>
      <p:pic>
        <p:nvPicPr>
          <p:cNvPr id="14342" name="Рисунок 13" descr="F:\ГРАМОТИ Г.С\ф\Image (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788" y="3990975"/>
            <a:ext cx="1900237" cy="2847975"/>
          </a:xfrm>
          <a:prstGeom prst="rect">
            <a:avLst/>
          </a:prstGeom>
          <a:noFill/>
          <a:ln w="9525">
            <a:noFill/>
            <a:miter lim="800000"/>
            <a:headEnd/>
            <a:tailEnd/>
          </a:ln>
        </p:spPr>
      </p:pic>
      <p:pic>
        <p:nvPicPr>
          <p:cNvPr id="14343" name="Рисунок 14" descr="F:\ГРАМОТИ Г.С\ф\Image (18).jpg"/>
          <p:cNvPicPr>
            <a:picLocks noChangeAspect="1" noChangeArrowheads="1"/>
          </p:cNvPicPr>
          <p:nvPr/>
        </p:nvPicPr>
        <p:blipFill>
          <a:blip r:embed="rId3" cstate="email">
            <a:extLst>
              <a:ext uri="{28A0092B-C50C-407E-A947-70E740481C1C}">
                <a14:useLocalDpi xmlns:a14="http://schemas.microsoft.com/office/drawing/2010/main"/>
              </a:ext>
            </a:extLst>
          </a:blip>
          <a:srcRect l="3706" t="5405" r="3732" b="7530"/>
          <a:stretch>
            <a:fillRect/>
          </a:stretch>
        </p:blipFill>
        <p:spPr bwMode="auto">
          <a:xfrm>
            <a:off x="2357422" y="2571744"/>
            <a:ext cx="2246312" cy="1581150"/>
          </a:xfrm>
          <a:prstGeom prst="rect">
            <a:avLst/>
          </a:prstGeom>
          <a:noFill/>
          <a:ln w="9525">
            <a:noFill/>
            <a:miter lim="800000"/>
            <a:headEnd/>
            <a:tailEnd/>
          </a:ln>
        </p:spPr>
      </p:pic>
      <p:pic>
        <p:nvPicPr>
          <p:cNvPr id="14344" name="Рисунок 16" descr="F:\ГРАМОТИ Г.С\фестиваль\заг.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2132" y="285728"/>
            <a:ext cx="2809875" cy="1933575"/>
          </a:xfrm>
          <a:prstGeom prst="rect">
            <a:avLst/>
          </a:prstGeom>
          <a:noFill/>
          <a:ln w="9525">
            <a:noFill/>
            <a:miter lim="800000"/>
            <a:headEnd/>
            <a:tailEnd/>
          </a:ln>
        </p:spPr>
      </p:pic>
      <p:pic>
        <p:nvPicPr>
          <p:cNvPr id="14346" name="Рисунок 18" descr="F:\ГРАМОТИ Г.С\фото\IMG_1649.JPG"/>
          <p:cNvPicPr>
            <a:picLocks noChangeAspect="1" noChangeArrowheads="1"/>
          </p:cNvPicPr>
          <p:nvPr/>
        </p:nvPicPr>
        <p:blipFill>
          <a:blip r:embed="rId5" cstate="email">
            <a:extLst>
              <a:ext uri="{28A0092B-C50C-407E-A947-70E740481C1C}">
                <a14:useLocalDpi xmlns:a14="http://schemas.microsoft.com/office/drawing/2010/main"/>
              </a:ext>
            </a:extLst>
          </a:blip>
          <a:srcRect l="12245" r="10936"/>
          <a:stretch>
            <a:fillRect/>
          </a:stretch>
        </p:blipFill>
        <p:spPr bwMode="auto">
          <a:xfrm>
            <a:off x="4500562" y="2357430"/>
            <a:ext cx="2257425" cy="2009775"/>
          </a:xfrm>
          <a:prstGeom prst="rect">
            <a:avLst/>
          </a:prstGeom>
          <a:noFill/>
          <a:ln w="9525">
            <a:noFill/>
            <a:miter lim="800000"/>
            <a:headEnd/>
            <a:tailEnd/>
          </a:ln>
        </p:spPr>
      </p:pic>
      <p:pic>
        <p:nvPicPr>
          <p:cNvPr id="14348" name="Рисунок 20" descr="http://monrmk.at.ua/news1/koropec/e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8596" y="2714620"/>
            <a:ext cx="2079625" cy="1390650"/>
          </a:xfrm>
          <a:prstGeom prst="rect">
            <a:avLst/>
          </a:prstGeom>
          <a:noFill/>
          <a:ln w="9525">
            <a:noFill/>
            <a:miter lim="800000"/>
            <a:headEnd/>
            <a:tailEnd/>
          </a:ln>
        </p:spPr>
      </p:pic>
      <p:pic>
        <p:nvPicPr>
          <p:cNvPr id="14350" name="Picture 4" descr="D:\школа\ФОТО\зак\IMG_9823.JPG"/>
          <p:cNvPicPr>
            <a:picLocks noChangeAspect="1" noChangeArrowheads="1"/>
          </p:cNvPicPr>
          <p:nvPr/>
        </p:nvPicPr>
        <p:blipFill>
          <a:blip r:embed="rId7" cstate="email">
            <a:extLst>
              <a:ext uri="{28A0092B-C50C-407E-A947-70E740481C1C}">
                <a14:useLocalDpi xmlns:a14="http://schemas.microsoft.com/office/drawing/2010/main"/>
              </a:ext>
            </a:extLst>
          </a:blip>
          <a:srcRect l="15384" r="28204"/>
          <a:stretch>
            <a:fillRect/>
          </a:stretch>
        </p:blipFill>
        <p:spPr bwMode="auto">
          <a:xfrm>
            <a:off x="357158" y="285728"/>
            <a:ext cx="1744663" cy="2124075"/>
          </a:xfrm>
          <a:prstGeom prst="rect">
            <a:avLst/>
          </a:prstGeom>
          <a:noFill/>
          <a:ln w="9525">
            <a:noFill/>
            <a:miter lim="800000"/>
            <a:headEnd/>
            <a:tailEnd/>
          </a:ln>
        </p:spPr>
      </p:pic>
      <p:pic>
        <p:nvPicPr>
          <p:cNvPr id="24" name="Рисунок 23"/>
          <p:cNvPicPr/>
          <p:nvPr/>
        </p:nvPicPr>
        <p:blipFill>
          <a:blip r:embed="rId8" cstate="email">
            <a:extLst>
              <a:ext uri="{28A0092B-C50C-407E-A947-70E740481C1C}">
                <a14:useLocalDpi xmlns:a14="http://schemas.microsoft.com/office/drawing/2010/main"/>
              </a:ext>
            </a:extLst>
          </a:blip>
          <a:stretch>
            <a:fillRect/>
          </a:stretch>
        </p:blipFill>
        <p:spPr>
          <a:xfrm>
            <a:off x="2428860" y="4357694"/>
            <a:ext cx="2671762" cy="2255838"/>
          </a:xfrm>
          <a:prstGeom prst="rect">
            <a:avLst/>
          </a:prstGeom>
          <a:effectLst>
            <a:outerShdw blurRad="50800" dist="38100" dir="5400000" sx="24000" sy="24000" algn="t" rotWithShape="0">
              <a:prstClr val="black">
                <a:alpha val="42000"/>
              </a:prstClr>
            </a:outerShdw>
          </a:effectLst>
        </p:spPr>
      </p:pic>
      <p:sp>
        <p:nvSpPr>
          <p:cNvPr id="14352" name="Прямоугольник 21"/>
          <p:cNvSpPr>
            <a:spLocks noChangeArrowheads="1"/>
          </p:cNvSpPr>
          <p:nvPr/>
        </p:nvSpPr>
        <p:spPr bwMode="auto">
          <a:xfrm>
            <a:off x="2627313" y="5262563"/>
            <a:ext cx="2354262" cy="831850"/>
          </a:xfrm>
          <a:prstGeom prst="rect">
            <a:avLst/>
          </a:prstGeom>
          <a:noFill/>
          <a:ln w="9525">
            <a:noFill/>
            <a:miter lim="800000"/>
            <a:headEnd/>
            <a:tailEnd/>
          </a:ln>
        </p:spPr>
        <p:txBody>
          <a:bodyPr>
            <a:spAutoFit/>
          </a:bodyPr>
          <a:lstStyle/>
          <a:p>
            <a:endParaRPr lang="ru-RU" altLang="uk-UA" b="1" i="1"/>
          </a:p>
          <a:p>
            <a:endParaRPr lang="ru-RU" altLang="uk-UA" b="1" i="1"/>
          </a:p>
          <a:p>
            <a:pPr algn="ctr"/>
            <a:r>
              <a:rPr lang="ru-RU" altLang="uk-UA" sz="1200" b="1"/>
              <a:t> </a:t>
            </a:r>
          </a:p>
        </p:txBody>
      </p:sp>
      <p:pic>
        <p:nvPicPr>
          <p:cNvPr id="14355" name="Рисунок 29" descr="D:\школа\ФОТО\орієнтири з ВР\(14) -.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78625" y="2643182"/>
            <a:ext cx="2365375" cy="1785938"/>
          </a:xfrm>
          <a:prstGeom prst="rect">
            <a:avLst/>
          </a:prstGeom>
          <a:noFill/>
          <a:ln w="9525">
            <a:noFill/>
            <a:miter lim="800000"/>
            <a:headEnd/>
            <a:tailEnd/>
          </a:ln>
        </p:spPr>
      </p:pic>
      <p:pic>
        <p:nvPicPr>
          <p:cNvPr id="14356" name="Picture 3" descr="F:\ГРАМОТИ Г.С\фото1\IMG_2867.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643174" y="285728"/>
            <a:ext cx="2670175" cy="1781175"/>
          </a:xfrm>
          <a:prstGeom prst="rect">
            <a:avLst/>
          </a:prstGeom>
          <a:noFill/>
          <a:ln w="9525">
            <a:noFill/>
            <a:miter lim="800000"/>
            <a:headEnd/>
            <a:tailEnd/>
          </a:ln>
        </p:spPr>
      </p:pic>
      <p:pic>
        <p:nvPicPr>
          <p:cNvPr id="14357" name="Picture 22" descr="http://monrmk.at.ua/news1/koropec/qaz15.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286380" y="4643446"/>
            <a:ext cx="2738437" cy="182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TotalTime>
  <Words>1301</Words>
  <Application>Microsoft Office PowerPoint</Application>
  <PresentationFormat>Экран (4:3)</PresentationFormat>
  <Paragraphs>105</Paragraphs>
  <Slides>36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Открытая</vt:lpstr>
      <vt:lpstr>   ДІЯЛЬНІСТЬ МОЛОДІЖНОГО ТОВАРИСТВА “СОКІЛ’’</vt:lpstr>
      <vt:lpstr>Презентация PowerPoint</vt:lpstr>
      <vt:lpstr>Склад товариства: </vt:lpstr>
      <vt:lpstr>Форми роботи товариства «Сокіл»: </vt:lpstr>
      <vt:lpstr>Завдання  Соколів : </vt:lpstr>
      <vt:lpstr>Презентация PowerPoint</vt:lpstr>
      <vt:lpstr>Презентация PowerPoint</vt:lpstr>
      <vt:lpstr>Участь «Соколів» у виховних заходах </vt:lpstr>
      <vt:lpstr>Презентация PowerPoint</vt:lpstr>
      <vt:lpstr>Презентация PowerPoint</vt:lpstr>
      <vt:lpstr>Презентация PowerPoint</vt:lpstr>
      <vt:lpstr>Презентация PowerPoint</vt:lpstr>
      <vt:lpstr>НАРЕЧЕМОСЬ УКРАЇНИ ВІРНИМИ СИНАМИ</vt:lpstr>
      <vt:lpstr>Презентация PowerPoint</vt:lpstr>
      <vt:lpstr>СВЯТКУВАННЯ ДНЯ СОБОРНОСТІ   </vt:lpstr>
      <vt:lpstr>   Герої не вмирають  </vt:lpstr>
      <vt:lpstr>Презентация PowerPoint</vt:lpstr>
      <vt:lpstr>Презентация PowerPoint</vt:lpstr>
      <vt:lpstr>Презентация PowerPoint</vt:lpstr>
      <vt:lpstr>ЗУСТРІЧ З ВОЇНОМ АТО</vt:lpstr>
      <vt:lpstr>Презентация PowerPoint</vt:lpstr>
      <vt:lpstr>ЗРОДИЛИСЬ МИ ВЕЛИКОЇ ГОДИНИ</vt:lpstr>
      <vt:lpstr>Презентация PowerPoint</vt:lpstr>
      <vt:lpstr>Презентация PowerPoint</vt:lpstr>
      <vt:lpstr>Презентация PowerPoint</vt:lpstr>
      <vt:lpstr>Презентация PowerPoint</vt:lpstr>
      <vt:lpstr>Проект</vt:lpstr>
      <vt:lpstr>ЗІГРІЄМ СОЛДАТІВ ДИТЯЧИМ ТЕПЛОМ</vt:lpstr>
      <vt:lpstr>Опис проекту</vt:lpstr>
      <vt:lpstr>Презентация PowerPoint</vt:lpstr>
      <vt:lpstr>Завдання проекту</vt:lpstr>
      <vt:lpstr>Стислий опис проекту</vt:lpstr>
      <vt:lpstr>Опис діяльності</vt:lpstr>
      <vt:lpstr>Презентация PowerPoint</vt:lpstr>
      <vt:lpstr>Презентация PowerPoint</vt:lpstr>
      <vt:lpstr>Ми сподіваємся, що надалі такі акції будуть проводитися в нашій школі,адже завдяки благодійності наша армія утримує кордони нашої держави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книга звитяги євромайдану тернопільщини</dc:title>
  <dc:creator>Степанівна</dc:creator>
  <cp:lastModifiedBy>Rasevych_PC</cp:lastModifiedBy>
  <cp:revision>25</cp:revision>
  <dcterms:created xsi:type="dcterms:W3CDTF">2015-03-27T18:04:28Z</dcterms:created>
  <dcterms:modified xsi:type="dcterms:W3CDTF">2015-04-16T15:43:59Z</dcterms:modified>
</cp:coreProperties>
</file>