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98" r:id="rId3"/>
    <p:sldId id="342" r:id="rId4"/>
    <p:sldId id="299" r:id="rId5"/>
    <p:sldId id="300" r:id="rId6"/>
    <p:sldId id="282" r:id="rId7"/>
    <p:sldId id="283" r:id="rId8"/>
    <p:sldId id="285" r:id="rId9"/>
    <p:sldId id="286" r:id="rId10"/>
    <p:sldId id="301" r:id="rId11"/>
    <p:sldId id="302" r:id="rId12"/>
    <p:sldId id="303" r:id="rId13"/>
    <p:sldId id="304" r:id="rId14"/>
    <p:sldId id="305" r:id="rId15"/>
    <p:sldId id="309" r:id="rId16"/>
    <p:sldId id="306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194" autoAdjust="0"/>
  </p:normalViewPr>
  <p:slideViewPr>
    <p:cSldViewPr>
      <p:cViewPr>
        <p:scale>
          <a:sx n="57" d="100"/>
          <a:sy n="57" d="100"/>
        </p:scale>
        <p:origin x="-2538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1417D-EC93-4726-8FA4-533245B26723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72E89-4500-4A4E-883A-EBFE3FFD805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973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72E89-4500-4A4E-883A-EBFE3FFD8053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72E89-4500-4A4E-883A-EBFE3FFD8053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200080-72D3-4A78-8D63-7C19875341C5}" type="datetimeFigureOut">
              <a:rPr lang="uk-UA" smtClean="0"/>
              <a:pPr/>
              <a:t>16.04.2015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EC85EF-7037-43C7-8359-36B83662621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1071546"/>
            <a:ext cx="6386530" cy="278608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8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uk-UA" sz="48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48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uk-UA" sz="48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48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uk-UA" sz="48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4800" cap="none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ДІЯЛЬНІСТЬ МОЛОДІЖНОГО ТОВАРИСТВА </a:t>
            </a:r>
            <a:r>
              <a:rPr lang="en-US" sz="4800" cap="none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</a:t>
            </a:r>
            <a:r>
              <a:rPr lang="uk-UA" sz="4800" cap="none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СОКІЛ’’</a:t>
            </a:r>
            <a:endParaRPr lang="uk-UA" sz="4800" cap="none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214818"/>
            <a:ext cx="7858180" cy="1071571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uk-UA" dirty="0" smtClean="0">
                <a:solidFill>
                  <a:schemeClr val="tx1"/>
                </a:solidFill>
              </a:rPr>
              <a:t>Підготувала  </a:t>
            </a:r>
          </a:p>
          <a:p>
            <a:pPr algn="r"/>
            <a:r>
              <a:rPr lang="uk-UA" dirty="0" smtClean="0">
                <a:solidFill>
                  <a:schemeClr val="tx1"/>
                </a:solidFill>
              </a:rPr>
              <a:t>педагог-організатор</a:t>
            </a:r>
          </a:p>
          <a:p>
            <a:pPr algn="r"/>
            <a:r>
              <a:rPr lang="uk-UA" dirty="0" smtClean="0">
                <a:solidFill>
                  <a:schemeClr val="tx1"/>
                </a:solidFill>
              </a:rPr>
              <a:t>Горожанська ЗОШ І-ІІІ ст.</a:t>
            </a:r>
          </a:p>
          <a:p>
            <a:pPr algn="r"/>
            <a:r>
              <a:rPr lang="uk-UA" dirty="0" smtClean="0">
                <a:solidFill>
                  <a:schemeClr val="tx1"/>
                </a:solidFill>
              </a:rPr>
              <a:t>Гончарик Г.Б,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28662" y="1500174"/>
            <a:ext cx="59293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Різновікові загони за місцем проживання</a:t>
            </a:r>
          </a:p>
          <a:p>
            <a:endParaRPr lang="ru-RU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14282" y="285728"/>
            <a:ext cx="328614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Гурт </a:t>
            </a:r>
            <a:r>
              <a:rPr kumimoji="0" lang="uk-UA" sz="3800" b="1" i="1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“Волощина”</a:t>
            </a:r>
            <a:endParaRPr kumimoji="0" lang="uk-UA" sz="3800" b="1" i="1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Рисунок 2" descr="100_211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964" b="13979"/>
          <a:stretch>
            <a:fillRect/>
          </a:stretch>
        </p:blipFill>
        <p:spPr bwMode="auto">
          <a:xfrm>
            <a:off x="357158" y="1000108"/>
            <a:ext cx="3714776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143372" y="2143116"/>
            <a:ext cx="3929090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Гурт</a:t>
            </a:r>
            <a: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uk-UA" sz="3800" b="1" i="1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Варварина</a:t>
            </a:r>
            <a:r>
              <a:rPr kumimoji="0" lang="uk-UA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endParaRPr kumimoji="0" lang="uk-UA" sz="3800" b="1" i="0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Місце для вмісту 4" descr="100_2115"/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61" t="9277" r="30797" b="12630"/>
          <a:stretch>
            <a:fillRect/>
          </a:stretch>
        </p:blipFill>
        <p:spPr bwMode="auto">
          <a:xfrm>
            <a:off x="4071934" y="2928934"/>
            <a:ext cx="3643338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42910" y="428604"/>
            <a:ext cx="457200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Гурт </a:t>
            </a:r>
            <a:r>
              <a:rPr kumimoji="0" lang="uk-UA" sz="3800" b="1" i="1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“Волошка”</a:t>
            </a:r>
            <a:endParaRPr kumimoji="0" lang="uk-UA" sz="3800" b="1" i="1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Місце для вмісту 4" descr="100_2117"/>
          <p:cNvPicPr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517" r="7777" b="15948"/>
          <a:stretch>
            <a:fillRect/>
          </a:stretch>
        </p:blipFill>
        <p:spPr bwMode="auto">
          <a:xfrm>
            <a:off x="285720" y="1000108"/>
            <a:ext cx="4071966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572000" y="1428736"/>
            <a:ext cx="4000528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Гурт</a:t>
            </a:r>
            <a: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uk-UA" sz="3800" b="1" i="1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Природолюби</a:t>
            </a:r>
            <a:r>
              <a:rPr kumimoji="0" lang="uk-UA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endParaRPr kumimoji="0" lang="uk-UA" sz="3800" b="1" i="0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4" descr="100_210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07" t="3494" r="17963" b="19624"/>
          <a:stretch>
            <a:fillRect/>
          </a:stretch>
        </p:blipFill>
        <p:spPr bwMode="auto">
          <a:xfrm>
            <a:off x="4000496" y="3000372"/>
            <a:ext cx="4214842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7158" y="428604"/>
            <a:ext cx="2500330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Гурт </a:t>
            </a:r>
            <a:r>
              <a:rPr kumimoji="0" lang="uk-UA" sz="3800" b="1" i="1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“Атма”</a:t>
            </a:r>
            <a:endParaRPr kumimoji="0" lang="uk-UA" sz="3800" b="1" i="1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Місце для вмісту 4" descr="100_2119"/>
          <p:cNvPicPr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182" b="14595"/>
          <a:stretch>
            <a:fillRect/>
          </a:stretch>
        </p:blipFill>
        <p:spPr bwMode="auto">
          <a:xfrm>
            <a:off x="285720" y="1357298"/>
            <a:ext cx="3857652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786314" y="1142984"/>
            <a:ext cx="2928958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1" u="none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Гурт “Центристи”</a:t>
            </a:r>
            <a:endParaRPr kumimoji="0" lang="uk-UA" sz="3800" b="1" i="1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Місце для вмісту 4" descr="100_2120"/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357" b="15833"/>
          <a:stretch>
            <a:fillRect/>
          </a:stretch>
        </p:blipFill>
        <p:spPr bwMode="auto">
          <a:xfrm>
            <a:off x="4000496" y="2643182"/>
            <a:ext cx="4143404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00034" y="428604"/>
            <a:ext cx="3429024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1" u="none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Гурт “Саджівка”</a:t>
            </a:r>
            <a:endParaRPr kumimoji="0" lang="uk-UA" sz="3800" b="1" i="1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Місце для вмісту 4" descr="100_2116"/>
          <p:cNvPicPr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9256" r="8333" b="25510"/>
          <a:stretch>
            <a:fillRect/>
          </a:stretch>
        </p:blipFill>
        <p:spPr bwMode="auto">
          <a:xfrm>
            <a:off x="357158" y="1142984"/>
            <a:ext cx="3643338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Місце для вмісту 4" descr="100_2114"/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130" t="10539" r="1268" b="14461"/>
          <a:stretch>
            <a:fillRect/>
          </a:stretch>
        </p:blipFill>
        <p:spPr bwMode="auto">
          <a:xfrm>
            <a:off x="4286248" y="1285860"/>
            <a:ext cx="3571900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072066" y="500042"/>
            <a:ext cx="2643206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Гурт “ </a:t>
            </a:r>
            <a:r>
              <a:rPr kumimoji="0" lang="uk-UA" sz="3800" b="1" i="1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Лісовики”</a:t>
            </a:r>
            <a:endParaRPr kumimoji="0" lang="uk-UA" sz="3800" b="1" i="1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Місце для вмісту 4" descr="100_2110"/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246" r="4890" b="14713"/>
          <a:stretch>
            <a:fillRect/>
          </a:stretch>
        </p:blipFill>
        <p:spPr bwMode="auto">
          <a:xfrm>
            <a:off x="2643174" y="3786190"/>
            <a:ext cx="3429024" cy="23669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3143240" y="6072206"/>
            <a:ext cx="2419368" cy="5810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45720" tIns="0" rIns="45720" bIns="0" anchor="b" anchorCtr="0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Гурт </a:t>
            </a:r>
            <a:r>
              <a:rPr kumimoji="0" lang="uk-UA" sz="3800" b="1" i="1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“Гнилецька</a:t>
            </a:r>
            <a:r>
              <a:rPr kumimoji="0" lang="uk-UA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endParaRPr kumimoji="0" lang="uk-UA" sz="3800" b="1" i="0" u="none" strike="noStrike" kern="1200" cap="all" spc="0" normalizeH="0" baseline="0" noProof="0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 descr="C:\ВЧИТЕЛІ\ЛІДА\ліда 2\закладки-ангелики\Безымянный 1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71480"/>
            <a:ext cx="2865437" cy="2170113"/>
          </a:xfrm>
          <a:prstGeom prst="rect">
            <a:avLst/>
          </a:prstGeom>
          <a:noFill/>
        </p:spPr>
      </p:pic>
      <p:pic>
        <p:nvPicPr>
          <p:cNvPr id="31746" name="Picture 2" descr="C:\ВЧИТЕЛІ\ЛІДА\ліда 2\закладки-ангелики\Безымянный 5.bm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94" r="13737"/>
          <a:stretch>
            <a:fillRect/>
          </a:stretch>
        </p:blipFill>
        <p:spPr bwMode="auto">
          <a:xfrm>
            <a:off x="6500826" y="3357562"/>
            <a:ext cx="1643074" cy="2060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57224" y="2000240"/>
            <a:ext cx="5786478" cy="33575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6600" b="1" i="1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Допомога  людям похилого віку</a:t>
            </a:r>
            <a:endParaRPr kumimoji="0" lang="ru-RU" sz="6600" b="1" i="1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57158" y="0"/>
            <a:ext cx="7572428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Допомоги потребують літні люди, які вже не мають сили працювати. Кожен із нас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повинен зайняти таку життєву позицію, яка б приносила користь не тільки собі, а й людям.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      Проживає, скажімо, поряд із вами літня людина, допоможіть їй, просто, без всякої винагороди, і ваше добро засвітить вогник вдячності, такий, що зігріє й вашу душу, і ви відчуєте, що день  не пройшов марно.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                </a:t>
            </a:r>
            <a:endParaRPr lang="uk-UA" sz="2400" b="1" dirty="0" smtClean="0">
              <a:solidFill>
                <a:srgbClr val="993366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«Крок за кроком,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все далі і далі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Ми втрачаємо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наше життя.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Чого варті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 ми без добра і моралі,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Без любові – найціннішого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 почуття?»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Arial" pitchFamily="34" charset="0"/>
                <a:ea typeface="Times New Roman" pitchFamily="18" charset="0"/>
              </a:rPr>
              <a:t>   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100_127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3372" y="3500438"/>
            <a:ext cx="3462331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85720" y="857232"/>
            <a:ext cx="7786742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Соколи, Соколи, </a:t>
            </a:r>
          </a:p>
          <a:p>
            <a:pPr algn="ctr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ставаймо в ряди,</a:t>
            </a:r>
          </a:p>
          <a:p>
            <a:pPr algn="ctr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Нас поклик </a:t>
            </a:r>
            <a:r>
              <a:rPr lang="uk-U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“Бодрімось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!” взиває.</a:t>
            </a:r>
          </a:p>
          <a:p>
            <a:pPr algn="ctr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В здоровому тілі-здорова душа: </a:t>
            </a:r>
          </a:p>
          <a:p>
            <a:pPr algn="ctr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Де сила, там воля витає!</a:t>
            </a:r>
            <a:endParaRPr lang="uk-U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C:\ВЧИТЕЛІ\ЛІДА\ліда 2\запрошення-вставки\(161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571744"/>
            <a:ext cx="1726908" cy="40052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28662" y="1285860"/>
            <a:ext cx="4725653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Присягаєм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 наш край рідний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Над усе любити,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Рідний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нарід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 шанувати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І для нього жити.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Присягаєм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 рідну віру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</a:rPr>
              <a:t>Завжди визнавати, -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По –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вкраїнськи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 говорити,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Молитись співати.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Що нам рідне, те нам буде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</a:rPr>
              <a:t>І красиве, і гоже,-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Присягаєм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, що так буде!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cs typeface="Times New Roman" pitchFamily="18" charset="0"/>
              </a:rPr>
              <a:t>Поможи нам, Боже!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1142976" y="357166"/>
            <a:ext cx="66527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Присяга </a:t>
            </a:r>
            <a:r>
              <a:rPr lang="uk-UA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“Соколят”</a:t>
            </a:r>
            <a:endParaRPr lang="uk-U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099" name="Picture 3" descr="C:\ВЧИТЕЛІ\ЛІДА\ліда 2\РІЗНІ\Изображение 02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3570" y="3143248"/>
            <a:ext cx="2262212" cy="30195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214414" y="214290"/>
            <a:ext cx="618150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Робота </a:t>
            </a:r>
            <a:r>
              <a:rPr lang="uk-UA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“Сокола”</a:t>
            </a:r>
            <a:r>
              <a:rPr lang="uk-UA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  <a:p>
            <a:pPr algn="ctr"/>
            <a:r>
              <a:rPr lang="uk-UA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будується за такими принципами:</a:t>
            </a:r>
            <a:endParaRPr lang="uk-UA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85720" y="1214422"/>
            <a:ext cx="7786742" cy="48936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- </a:t>
            </a:r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Життєвий оптимізм;</a:t>
            </a:r>
          </a:p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- Національна свідомість і патріотизм, національно гідність;</a:t>
            </a:r>
          </a:p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- Плекання історичної </a:t>
            </a:r>
            <a:r>
              <a:rPr lang="uk-UA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памяті</a:t>
            </a:r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поколінь, їх єдності;</a:t>
            </a:r>
          </a:p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- Відродження традицій, культурної спадщини українського народу;</a:t>
            </a:r>
          </a:p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- Збереження і примноження в природі – </a:t>
            </a:r>
            <a:r>
              <a:rPr lang="uk-UA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природнього</a:t>
            </a:r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, а в людині </a:t>
            </a:r>
            <a:r>
              <a:rPr lang="uk-UA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людського”</a:t>
            </a:r>
            <a:endParaRPr lang="uk-UA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</a:endParaRPr>
          </a:p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- Любов до праці;</a:t>
            </a:r>
          </a:p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- Праця для добра народу, нації, України;</a:t>
            </a:r>
          </a:p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- Виховання широкої </a:t>
            </a:r>
            <a:r>
              <a:rPr lang="uk-UA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освідченості</a:t>
            </a:r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 і духовності;</a:t>
            </a:r>
          </a:p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- Гармонія родинно-громадського виховання, педагогічна взаємодія.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85720" y="0"/>
            <a:ext cx="64492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Форми </a:t>
            </a:r>
          </a:p>
          <a:p>
            <a:pPr algn="ctr"/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роботи товариства «Сокіл»:</a:t>
            </a:r>
            <a:endParaRPr lang="uk-UA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714348" y="1357298"/>
            <a:ext cx="69294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- краєзнавча робота;</a:t>
            </a:r>
          </a:p>
          <a:p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 - участь членів організації в рухах учнівської молоді;</a:t>
            </a:r>
          </a:p>
          <a:p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-  робота з охорони, збереження та відновлення довкілля;</a:t>
            </a:r>
          </a:p>
          <a:p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-  організація </a:t>
            </a:r>
            <a:r>
              <a:rPr lang="uk-UA" sz="2800" dirty="0" err="1" smtClean="0">
                <a:solidFill>
                  <a:schemeClr val="accent1">
                    <a:lumMod val="75000"/>
                  </a:schemeClr>
                </a:solidFill>
              </a:rPr>
              <a:t>суспільнокорисної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 діяльності учнів;</a:t>
            </a:r>
          </a:p>
          <a:p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3074" name="Picture 2" descr="C:\ВЧИТЕЛІ\ЛІДА\ліда 2\запрошення-вставки\(62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13" t="7087" b="7873"/>
          <a:stretch>
            <a:fillRect/>
          </a:stretch>
        </p:blipFill>
        <p:spPr bwMode="auto">
          <a:xfrm>
            <a:off x="4500562" y="4071942"/>
            <a:ext cx="351789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467600" cy="5688158"/>
          </a:xfrm>
        </p:spPr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Дитячі та молодіжні об’єднання є однією з форм роботи учнівського самоврядування. 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У школі в 1992-93 роках було відновлено діяльність товариства «Сокіл», яке діяло на теренах села на початку ХХ століття.</a:t>
            </a:r>
          </a:p>
          <a:p>
            <a:pPr>
              <a:buNone/>
            </a:pPr>
            <a:endParaRPr lang="uk-UA" dirty="0" smtClean="0">
              <a:solidFill>
                <a:schemeClr val="tx2"/>
              </a:solidFill>
            </a:endParaRPr>
          </a:p>
          <a:p>
            <a:r>
              <a:rPr lang="uk-UA" dirty="0" smtClean="0">
                <a:solidFill>
                  <a:schemeClr val="tx2"/>
                </a:solidFill>
              </a:rPr>
              <a:t>Діяльність товариства «Сокіл» носить демократичний, гуманний характер і спрямована на формування в дітей національної самосвідомості, патріотизму, основ моральності, духовності, позитивного соціального досвіду.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100" b="1" dirty="0" smtClean="0">
                <a:solidFill>
                  <a:schemeClr val="tx1"/>
                </a:solidFill>
              </a:rPr>
              <a:t>Склад товариства:</a:t>
            </a: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901014" cy="4007051"/>
          </a:xfrm>
        </p:spPr>
        <p:txBody>
          <a:bodyPr/>
          <a:lstStyle/>
          <a:p>
            <a:r>
              <a:rPr lang="uk-UA" dirty="0" smtClean="0"/>
              <a:t>   </a:t>
            </a:r>
            <a:r>
              <a:rPr lang="uk-UA" sz="3200" dirty="0" smtClean="0"/>
              <a:t>  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«Соколята» – учні 1-4 класів;</a:t>
            </a:r>
          </a:p>
          <a:p>
            <a:pPr>
              <a:buNone/>
            </a:pPr>
            <a:endParaRPr lang="uk-UA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     «Молоді Соколи» – учні 5-8 класів;</a:t>
            </a:r>
          </a:p>
          <a:p>
            <a:pPr>
              <a:buNone/>
            </a:pPr>
            <a:endParaRPr lang="uk-UA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      «Соколи» – учні 9-11 класів.</a:t>
            </a:r>
          </a:p>
          <a:p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C:\ВЧИТЕЛІ\ЛІДА\ліда 2\запрошення-вставки\(142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071942"/>
            <a:ext cx="2886024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</a:rPr>
              <a:t>Завдання  Соколів :</a:t>
            </a:r>
            <a:r>
              <a:rPr lang="uk-UA" dirty="0" smtClean="0">
                <a:solidFill>
                  <a:schemeClr val="tx2"/>
                </a:solidFill>
              </a:rPr>
              <a:t/>
            </a:r>
            <a:br>
              <a:rPr lang="uk-UA" dirty="0" smtClean="0">
                <a:solidFill>
                  <a:schemeClr val="tx2"/>
                </a:solidFill>
              </a:rPr>
            </a:br>
            <a:endParaRPr lang="uk-UA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сприяти керівництву школи, </a:t>
            </a:r>
            <a:r>
              <a:rPr lang="uk-UA" dirty="0" err="1" smtClean="0">
                <a:solidFill>
                  <a:schemeClr val="tx2"/>
                </a:solidFill>
              </a:rPr>
              <a:t>педколективу</a:t>
            </a:r>
            <a:r>
              <a:rPr lang="uk-UA" dirty="0" smtClean="0">
                <a:solidFill>
                  <a:schemeClr val="tx2"/>
                </a:solidFill>
              </a:rPr>
              <a:t> у забезпеченні глибокого засвоєння учнями основ наук;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зростання національної самосвідомості і духовного розвитку учнів;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допрофесійної підготовки, організації самообслуговування, виконання  Правил учня школи.</a:t>
            </a:r>
          </a:p>
          <a:p>
            <a:endParaRPr lang="uk-UA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В рамках товариства у школі проводяться «Посвята в Соколята», «Сокільські забави».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«Соколята» мандрують стежинами Соколят, вивчають  рідний край, беруть участь у відзначенні славних дат нашої історії.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У своїй діяльності «Соколи» здійснюють екскурсії, прогулянки, бесіди. Також значну увагу товариство надає фізичному розвитку. Основними видами оздоровчої роботи є спортивні свята та змагання.</a:t>
            </a:r>
          </a:p>
          <a:p>
            <a:endParaRPr lang="uk-UA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595</TotalTime>
  <Words>471</Words>
  <Application>Microsoft Office PowerPoint</Application>
  <PresentationFormat>Экран (4:3)</PresentationFormat>
  <Paragraphs>83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Вишукана</vt:lpstr>
      <vt:lpstr>   ДІЯЛЬНІСТЬ МОЛОДІЖНОГО ТОВАРИСТВА “СОКІЛ’’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Склад товариства: </vt:lpstr>
      <vt:lpstr>Завдання  Соколів 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книга звитяги євромайдану тернопільщини</dc:title>
  <dc:creator>Степанівна</dc:creator>
  <cp:lastModifiedBy>Rasevych_PC</cp:lastModifiedBy>
  <cp:revision>70</cp:revision>
  <dcterms:created xsi:type="dcterms:W3CDTF">2015-03-27T18:04:28Z</dcterms:created>
  <dcterms:modified xsi:type="dcterms:W3CDTF">2015-04-16T16:01:03Z</dcterms:modified>
</cp:coreProperties>
</file>