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7" r:id="rId2"/>
    <p:sldId id="259" r:id="rId3"/>
    <p:sldId id="260" r:id="rId4"/>
    <p:sldId id="261" r:id="rId5"/>
    <p:sldId id="264" r:id="rId6"/>
    <p:sldId id="271" r:id="rId7"/>
    <p:sldId id="266" r:id="rId8"/>
    <p:sldId id="262" r:id="rId9"/>
    <p:sldId id="286" r:id="rId10"/>
    <p:sldId id="270" r:id="rId11"/>
    <p:sldId id="269" r:id="rId12"/>
    <p:sldId id="282" r:id="rId13"/>
    <p:sldId id="267" r:id="rId14"/>
    <p:sldId id="273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F6600"/>
    <a:srgbClr val="006600"/>
    <a:srgbClr val="AFEFB2"/>
    <a:srgbClr val="B7E7BC"/>
    <a:srgbClr val="BBE3C5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89" autoAdjust="0"/>
    <p:restoredTop sz="91111" autoAdjust="0"/>
  </p:normalViewPr>
  <p:slideViewPr>
    <p:cSldViewPr>
      <p:cViewPr>
        <p:scale>
          <a:sx n="100" d="100"/>
          <a:sy n="100" d="100"/>
        </p:scale>
        <p:origin x="-1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94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uk-UA"/>
              <a:t>Показник якості навченості</a:t>
            </a:r>
          </a:p>
        </c:rich>
      </c:tx>
      <c:layout>
        <c:manualLayout>
          <c:xMode val="edge"/>
          <c:yMode val="edge"/>
          <c:x val="0.25427878042835494"/>
          <c:y val="1.8450175140746816E-2"/>
        </c:manualLayout>
      </c:layout>
      <c:spPr>
        <a:noFill/>
        <a:ln w="45025">
          <a:noFill/>
        </a:ln>
      </c:spPr>
    </c:title>
    <c:view3D>
      <c:hPercent val="6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8459657701711529E-2"/>
          <c:y val="0.18819188191881919"/>
          <c:w val="0.78239608801955951"/>
          <c:h val="0.6826568265682666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ПЯН</c:v>
                </c:pt>
              </c:strCache>
            </c:strRef>
          </c:tx>
          <c:spPr>
            <a:solidFill>
              <a:schemeClr val="accent1"/>
            </a:solidFill>
            <a:ln w="22513">
              <a:solidFill>
                <a:schemeClr val="tx1"/>
              </a:solidFill>
              <a:prstDash val="solid"/>
            </a:ln>
          </c:spPr>
          <c:cat>
            <c:numRef>
              <c:f>Sheet1!$B$1:$F$1</c:f>
              <c:numCache>
                <c:formatCode>General</c:formatCode>
                <c:ptCount val="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65.099999999999994</c:v>
                </c:pt>
                <c:pt idx="1">
                  <c:v>66.3</c:v>
                </c:pt>
                <c:pt idx="2">
                  <c:v>73.2</c:v>
                </c:pt>
                <c:pt idx="3">
                  <c:v>78.7</c:v>
                </c:pt>
                <c:pt idx="4">
                  <c:v>81.099999999999994</c:v>
                </c:pt>
              </c:numCache>
            </c:numRef>
          </c:val>
        </c:ser>
        <c:gapDepth val="0"/>
        <c:shape val="box"/>
        <c:axId val="79870208"/>
        <c:axId val="81575936"/>
        <c:axId val="0"/>
      </c:bar3DChart>
      <c:catAx>
        <c:axId val="79870208"/>
        <c:scaling>
          <c:orientation val="minMax"/>
        </c:scaling>
        <c:delete val="1"/>
        <c:axPos val="b"/>
        <c:numFmt formatCode="General" sourceLinked="1"/>
        <c:tickLblPos val="none"/>
        <c:crossAx val="81575936"/>
        <c:crosses val="autoZero"/>
        <c:auto val="1"/>
        <c:lblAlgn val="ctr"/>
        <c:lblOffset val="100"/>
      </c:catAx>
      <c:valAx>
        <c:axId val="81575936"/>
        <c:scaling>
          <c:orientation val="minMax"/>
        </c:scaling>
        <c:axPos val="l"/>
        <c:majorGridlines>
          <c:spPr>
            <a:ln w="5628">
              <a:solidFill>
                <a:schemeClr val="tx1"/>
              </a:solidFill>
              <a:prstDash val="solid"/>
            </a:ln>
          </c:spPr>
        </c:majorGridlines>
        <c:numFmt formatCode="General" sourceLinked="1"/>
        <c:tickLblPos val="nextTo"/>
        <c:spPr>
          <a:ln w="56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9870208"/>
        <c:crosses val="autoZero"/>
        <c:crossBetween val="between"/>
      </c:valAx>
      <c:spPr>
        <a:noFill/>
        <a:ln w="25405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87775062437518347"/>
          <c:y val="0.52767516513967361"/>
          <c:w val="0.99022011212259309"/>
          <c:h val="0.60516601781654611"/>
        </c:manualLayout>
      </c:layout>
      <c:spPr>
        <a:noFill/>
        <a:ln w="5628">
          <a:solidFill>
            <a:schemeClr val="tx1"/>
          </a:solidFill>
          <a:prstDash val="solid"/>
        </a:ln>
      </c:spPr>
      <c:txPr>
        <a:bodyPr/>
        <a:lstStyle/>
        <a:p>
          <a:pPr>
            <a:defRPr sz="146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5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0.10106</cdr:x>
      <cdr:y>0.88958</cdr:y>
    </cdr:from>
    <cdr:to>
      <cdr:x>0.84449</cdr:x>
      <cdr:y>0.94705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4776" y="4458320"/>
          <a:ext cx="51845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2010                    2011                         2012                   2013                 2014</a:t>
          </a:r>
          <a:endParaRPr lang="uk-UA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FEB3BDE-DFCF-4EA3-A16F-25F0AD4B6BCD}" type="datetimeFigureOut">
              <a:rPr lang="ru-RU"/>
              <a:pPr>
                <a:defRPr/>
              </a:pPr>
              <a:t>26.12.2014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2448B52-CABB-4B67-80FB-EF497CB07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0D16-0BF7-43F5-9D94-AC0B846B2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65000-618C-4265-B016-207A81D1F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5B7FA-9DAD-4D06-B52D-94D8CF01F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C2286-831F-4EF3-B70B-10243422D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FD36-33E5-4A96-89E4-9188D2B34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3D45-2F81-4F5C-9F78-8471F38E9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6E36-4169-4179-A48D-87AE6B519A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131C-D897-4FB1-92CB-19729197D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47C2-28A6-4313-B79D-C39A28B66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52D6-C2DC-42A8-BECA-5C61B7067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09AB5-5E68-43C8-A383-13047136E0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62778-B104-4838-A56C-235328D15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2B27B0-E0F5-4447-A7F6-57497BF91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8" grpId="2"/>
      <p:bldP spid="921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19" grpId="1" build="allAtOnce">
        <p:tmplLst>
          <p:tmpl lvl="1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3" presetClass="exit" presetSubtype="32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2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&#1041;&#1077;&#1079;_&#1110;&#1084;&#1077;&#1085;&#1110;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3" imgW="5714286" imgH="3695238" progId="Photoshop.Image.10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467995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E61A5B"/>
                </a:solidFill>
                <a:latin typeface="Bookman Old Style" pitchFamily="18" charset="0"/>
              </a:rPr>
              <a:t> </a:t>
            </a:r>
            <a:r>
              <a:rPr lang="ru-RU" sz="3600" b="1" smtClean="0">
                <a:solidFill>
                  <a:srgbClr val="E61A5B"/>
                </a:solidFill>
              </a:rPr>
              <a:t>З д</a:t>
            </a:r>
            <a:r>
              <a:rPr lang="ru-RU" sz="3600" b="1" smtClean="0">
                <a:solidFill>
                  <a:srgbClr val="E61A5B"/>
                </a:solidFill>
                <a:latin typeface="Bookman Old Style" pitchFamily="18" charset="0"/>
              </a:rPr>
              <a:t>освід</a:t>
            </a:r>
            <a:r>
              <a:rPr lang="ru-RU" sz="3600" b="1" smtClean="0">
                <a:solidFill>
                  <a:srgbClr val="E61A5B"/>
                </a:solidFill>
              </a:rPr>
              <a:t>у</a:t>
            </a:r>
            <a:r>
              <a:rPr lang="ru-RU" sz="3600" b="1" smtClean="0">
                <a:solidFill>
                  <a:srgbClr val="E61A5B"/>
                </a:solidFill>
                <a:latin typeface="Bookman Old Style" pitchFamily="18" charset="0"/>
              </a:rPr>
              <a:t> роботи вчителя християнської етики</a:t>
            </a:r>
            <a:br>
              <a:rPr lang="ru-RU" sz="3600" b="1" smtClean="0">
                <a:solidFill>
                  <a:srgbClr val="E61A5B"/>
                </a:solidFill>
                <a:latin typeface="Bookman Old Style" pitchFamily="18" charset="0"/>
              </a:rPr>
            </a:br>
            <a:r>
              <a:rPr lang="uk-UA" sz="3600" b="1" smtClean="0">
                <a:solidFill>
                  <a:srgbClr val="E61A5B"/>
                </a:solidFill>
                <a:latin typeface="Bookman Old Style" pitchFamily="18" charset="0"/>
              </a:rPr>
              <a:t>Доброводівської ЗОШ І-ІІ ступенів</a:t>
            </a:r>
            <a:br>
              <a:rPr lang="uk-UA" sz="3600" b="1" smtClean="0">
                <a:solidFill>
                  <a:srgbClr val="E61A5B"/>
                </a:solidFill>
                <a:latin typeface="Bookman Old Style" pitchFamily="18" charset="0"/>
              </a:rPr>
            </a:br>
            <a:r>
              <a:rPr lang="uk-UA" sz="3600" b="1" smtClean="0">
                <a:solidFill>
                  <a:srgbClr val="E61A5B"/>
                </a:solidFill>
                <a:latin typeface="Bookman Old Style" pitchFamily="18" charset="0"/>
              </a:rPr>
              <a:t>Федяк Тетяни Ярославівни</a:t>
            </a:r>
            <a:r>
              <a:rPr lang="en-US" sz="3600" b="1" smtClean="0">
                <a:solidFill>
                  <a:srgbClr val="E61A5B"/>
                </a:solidFill>
                <a:latin typeface="Bookman Old Style" pitchFamily="18" charset="0"/>
              </a:rPr>
              <a:t/>
            </a:r>
            <a:br>
              <a:rPr lang="en-US" sz="3600" b="1" smtClean="0">
                <a:solidFill>
                  <a:srgbClr val="E61A5B"/>
                </a:solidFill>
                <a:latin typeface="Bookman Old Style" pitchFamily="18" charset="0"/>
              </a:rPr>
            </a:br>
            <a:r>
              <a:rPr lang="uk-UA" sz="3600" b="1" smtClean="0">
                <a:solidFill>
                  <a:srgbClr val="E61A5B"/>
                </a:solidFill>
                <a:latin typeface="Bookman Old Style" pitchFamily="18" charset="0"/>
              </a:rPr>
              <a:t>             </a:t>
            </a:r>
            <a:r>
              <a:rPr lang="uk-UA" sz="1800" b="1" i="1" smtClean="0">
                <a:solidFill>
                  <a:srgbClr val="3112EE"/>
                </a:solidFill>
                <a:latin typeface="Bookman Old Style" pitchFamily="18" charset="0"/>
              </a:rPr>
              <a:t> </a:t>
            </a:r>
            <a:endParaRPr lang="ru-RU" sz="1800" b="1" i="1" smtClean="0">
              <a:solidFill>
                <a:srgbClr val="3112E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1268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720263" cy="685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умник 1 без тени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 b="10625"/>
          <a:stretch>
            <a:fillRect/>
          </a:stretch>
        </p:blipFill>
        <p:spPr bwMode="auto">
          <a:xfrm>
            <a:off x="7931150" y="1125538"/>
            <a:ext cx="12128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835150" y="1052513"/>
            <a:ext cx="5688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ІІ. Робота з колективом вчителів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84213" y="2060575"/>
            <a:ext cx="7489825" cy="3384550"/>
          </a:xfrm>
          <a:prstGeom prst="rect">
            <a:avLst/>
          </a:prstGeom>
          <a:gradFill rotWithShape="0">
            <a:gsLst>
              <a:gs pos="0">
                <a:srgbClr val="AFEFB2"/>
              </a:gs>
              <a:gs pos="50000">
                <a:srgbClr val="E2F9E3"/>
              </a:gs>
              <a:gs pos="100000">
                <a:srgbClr val="AFEF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b="1">
                <a:solidFill>
                  <a:srgbClr val="663300"/>
                </a:solidFill>
              </a:rPr>
              <a:t>1. Обмін думками “Як досягти того, щоб знання стали </a:t>
            </a:r>
          </a:p>
          <a:p>
            <a:r>
              <a:rPr lang="uk-UA" sz="2000" b="1">
                <a:solidFill>
                  <a:srgbClr val="663300"/>
                </a:solidFill>
              </a:rPr>
              <a:t>    потребою учнів”.</a:t>
            </a:r>
          </a:p>
          <a:p>
            <a:endParaRPr lang="uk-UA" sz="2000" b="1">
              <a:solidFill>
                <a:srgbClr val="663300"/>
              </a:solidFill>
            </a:endParaRPr>
          </a:p>
          <a:p>
            <a:r>
              <a:rPr lang="uk-UA" sz="2000" b="1">
                <a:solidFill>
                  <a:srgbClr val="663300"/>
                </a:solidFill>
              </a:rPr>
              <a:t>2. Відверта розмова “Моя Україна – вільна держава, </a:t>
            </a:r>
          </a:p>
          <a:p>
            <a:r>
              <a:rPr lang="uk-UA" sz="2000" b="1">
                <a:solidFill>
                  <a:srgbClr val="663300"/>
                </a:solidFill>
              </a:rPr>
              <a:t>    з нею пов'язую долю свою”.</a:t>
            </a:r>
          </a:p>
          <a:p>
            <a:endParaRPr lang="uk-UA" sz="2000" b="1">
              <a:solidFill>
                <a:srgbClr val="663300"/>
              </a:solidFill>
            </a:endParaRPr>
          </a:p>
          <a:p>
            <a:r>
              <a:rPr lang="uk-UA" sz="2000" b="1">
                <a:solidFill>
                  <a:srgbClr val="663300"/>
                </a:solidFill>
              </a:rPr>
              <a:t>3. Тренінг “ Ми народились, щоб нести відповідальність </a:t>
            </a:r>
          </a:p>
          <a:p>
            <a:r>
              <a:rPr lang="uk-UA" sz="2000" b="1">
                <a:solidFill>
                  <a:srgbClr val="663300"/>
                </a:solidFill>
              </a:rPr>
              <a:t>    за своє життя, істину, любов”.</a:t>
            </a:r>
          </a:p>
          <a:p>
            <a:endParaRPr lang="uk-UA" sz="2000" b="1">
              <a:solidFill>
                <a:srgbClr val="663300"/>
              </a:solidFill>
            </a:endParaRPr>
          </a:p>
          <a:p>
            <a:r>
              <a:rPr lang="uk-UA" sz="2000" b="1">
                <a:solidFill>
                  <a:srgbClr val="663300"/>
                </a:solidFill>
              </a:rPr>
              <a:t>4. Дискусійний ринг” У чому сенс життя”.</a:t>
            </a:r>
            <a:endParaRPr lang="ru-RU" sz="20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  <p:bldP spid="143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2292" name="Picture 5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-17145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60350"/>
            <a:ext cx="16557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843213" y="836613"/>
            <a:ext cx="5041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>
                <a:latin typeface="Times New Roman" pitchFamily="18" charset="0"/>
              </a:rPr>
              <a:t>ІІІ. Робота з батьками</a:t>
            </a:r>
            <a:endParaRPr lang="ru-RU" sz="2800" b="1">
              <a:latin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84213" y="2060575"/>
            <a:ext cx="7489825" cy="3384550"/>
          </a:xfrm>
          <a:prstGeom prst="rect">
            <a:avLst/>
          </a:prstGeom>
          <a:gradFill rotWithShape="0">
            <a:gsLst>
              <a:gs pos="0">
                <a:srgbClr val="AFEFB2"/>
              </a:gs>
              <a:gs pos="50000">
                <a:srgbClr val="E2F9E3"/>
              </a:gs>
              <a:gs pos="100000">
                <a:srgbClr val="AFEF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2000" b="1">
                <a:solidFill>
                  <a:srgbClr val="663300"/>
                </a:solidFill>
              </a:rPr>
              <a:t> </a:t>
            </a:r>
          </a:p>
          <a:p>
            <a:r>
              <a:rPr lang="uk-UA" sz="2000" b="1">
                <a:solidFill>
                  <a:srgbClr val="663300"/>
                </a:solidFill>
              </a:rPr>
              <a:t> 1. Школа взаємин “Стежинами любові і добра”.</a:t>
            </a:r>
          </a:p>
          <a:p>
            <a:endParaRPr lang="uk-UA" sz="2000" b="1">
              <a:solidFill>
                <a:srgbClr val="663300"/>
              </a:solidFill>
            </a:endParaRPr>
          </a:p>
          <a:p>
            <a:r>
              <a:rPr lang="uk-UA" sz="2000" b="1">
                <a:solidFill>
                  <a:srgbClr val="663300"/>
                </a:solidFill>
              </a:rPr>
              <a:t> 2. Університет знань “Мистецтво жити гідно”.</a:t>
            </a:r>
          </a:p>
          <a:p>
            <a:endParaRPr lang="uk-UA" sz="2000" b="1">
              <a:solidFill>
                <a:srgbClr val="663300"/>
              </a:solidFill>
            </a:endParaRPr>
          </a:p>
          <a:p>
            <a:r>
              <a:rPr lang="uk-UA" sz="2000" b="1">
                <a:solidFill>
                  <a:srgbClr val="663300"/>
                </a:solidFill>
              </a:rPr>
              <a:t> 3. Сімейна скринька “ Роль сім'ї  в забезпеченні </a:t>
            </a:r>
          </a:p>
          <a:p>
            <a:r>
              <a:rPr lang="uk-UA" sz="2000" b="1">
                <a:solidFill>
                  <a:srgbClr val="663300"/>
                </a:solidFill>
              </a:rPr>
              <a:t>     духовної єдності полколінь, вихованні поваги </a:t>
            </a:r>
          </a:p>
          <a:p>
            <a:r>
              <a:rPr lang="uk-UA" sz="2000" b="1">
                <a:solidFill>
                  <a:srgbClr val="663300"/>
                </a:solidFill>
              </a:rPr>
              <a:t>     до батьків, жінки – матері”.   </a:t>
            </a:r>
            <a:endParaRPr lang="ru-RU" sz="20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3316" name="Picture 4" descr="item_38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11188" y="860425"/>
            <a:ext cx="3983037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52500" algn="l"/>
              </a:tabLst>
            </a:pPr>
            <a:r>
              <a:rPr lang="uk-UA" sz="1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uk-UA" sz="1200" b="1">
              <a:latin typeface="Times New Roman" pitchFamily="18" charset="0"/>
            </a:endParaRPr>
          </a:p>
          <a:p>
            <a:pPr>
              <a:tabLst>
                <a:tab pos="952500" algn="l"/>
              </a:tabLst>
            </a:pPr>
            <a:r>
              <a:rPr lang="uk-UA" sz="1200" b="1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uk-UA" sz="1200" b="1">
                <a:latin typeface="Times New Roman" pitchFamily="18" charset="0"/>
              </a:rPr>
              <a:t> </a:t>
            </a:r>
            <a:r>
              <a:rPr lang="uk-UA" sz="1400" b="1" i="1">
                <a:latin typeface="Times New Roman" pitchFamily="18" charset="0"/>
              </a:rPr>
              <a:t>Тест І “ Чи можете ви назвати себе</a:t>
            </a:r>
          </a:p>
          <a:p>
            <a:pPr>
              <a:tabLst>
                <a:tab pos="952500" algn="l"/>
              </a:tabLst>
            </a:pPr>
            <a:r>
              <a:rPr lang="uk-UA" sz="1400" b="1" i="1">
                <a:latin typeface="Times New Roman" pitchFamily="18" charset="0"/>
              </a:rPr>
              <a:t>              щирою  душею??”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1.Чи вмієте ви відчувати настрій своїх ближніх?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а) інколи – 1 бал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б) завжди – 2 бали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2.Чи охоче ви допомагаєте в домашній роботі?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а) не завжди – 1 бал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б) Завжди – 2 бали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3. Чи співчуваєте ви товаришеві, якщо в нього 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сталися якісь прикрощі?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 а) інколи – 1 бал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 б) завжди – 2 бали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4.Чи радієте ви, коли вам хтось заздрить?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 а) так – 0 балів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 б) ні- 2 бали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5.Чи переживаєте ви,якщо у когось виходить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щось краще, ніж у вас?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а) так – 0 балів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  б) ні – 2 бали 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 Підрахуйте бали.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Якщо ви не набрали 10 балів, то вам ще важко</a:t>
            </a:r>
          </a:p>
          <a:p>
            <a:pPr>
              <a:tabLst>
                <a:tab pos="952500" algn="l"/>
              </a:tabLst>
            </a:pPr>
            <a:r>
              <a:rPr lang="uk-UA" sz="1200" b="1">
                <a:latin typeface="Times New Roman" pitchFamily="18" charset="0"/>
              </a:rPr>
              <a:t> бути людиною з прекрасною душею.</a:t>
            </a:r>
          </a:p>
          <a:p>
            <a:pPr algn="ctr">
              <a:tabLst>
                <a:tab pos="952500" algn="l"/>
              </a:tabLst>
            </a:pPr>
            <a:endParaRPr lang="uk-UA" sz="1200" b="1">
              <a:latin typeface="Times New Roman" pitchFamily="18" charset="0"/>
            </a:endParaRPr>
          </a:p>
          <a:p>
            <a:pPr algn="ctr">
              <a:tabLst>
                <a:tab pos="952500" algn="l"/>
              </a:tabLst>
            </a:pPr>
            <a:endParaRPr lang="uk-UA" sz="1200" b="1">
              <a:latin typeface="Times New Roman" pitchFamily="18" charset="0"/>
            </a:endParaRPr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5734050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21"/>
          <p:cNvSpPr>
            <a:spLocks noChangeArrowheads="1"/>
          </p:cNvSpPr>
          <p:nvPr/>
        </p:nvSpPr>
        <p:spPr bwMode="auto">
          <a:xfrm>
            <a:off x="3779838" y="0"/>
            <a:ext cx="1312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>
                <a:solidFill>
                  <a:srgbClr val="000099"/>
                </a:solidFill>
              </a:rPr>
              <a:t>Додаток 1 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787900" y="620713"/>
            <a:ext cx="3960813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 b="1" i="1">
                <a:latin typeface="Times New Roman" pitchFamily="18" charset="0"/>
              </a:rPr>
              <a:t>Тест ІІ “ Чи задоволені ви своїм життям?”</a:t>
            </a:r>
          </a:p>
          <a:p>
            <a:endParaRPr lang="uk-UA" sz="1400" b="1" i="1">
              <a:latin typeface="Times New Roman" pitchFamily="18" charset="0"/>
            </a:endParaRPr>
          </a:p>
          <a:p>
            <a:r>
              <a:rPr lang="uk-UA" sz="1000" b="1" i="1">
                <a:latin typeface="Times New Roman" pitchFamily="18" charset="0"/>
              </a:rPr>
              <a:t>1.Чи хотілося б вам, якби це було можливо, народилися знову і       почати життя спочатку?</a:t>
            </a:r>
          </a:p>
          <a:p>
            <a:r>
              <a:rPr lang="uk-UA" sz="1000" b="1" i="1">
                <a:latin typeface="Times New Roman" pitchFamily="18" charset="0"/>
              </a:rPr>
              <a:t>   а) так – 4 бали</a:t>
            </a:r>
          </a:p>
          <a:p>
            <a:r>
              <a:rPr lang="uk-UA" sz="1000" b="1" i="1">
                <a:latin typeface="Times New Roman" pitchFamily="18" charset="0"/>
              </a:rPr>
              <a:t>   б) ні – 16 балів</a:t>
            </a:r>
          </a:p>
          <a:p>
            <a:r>
              <a:rPr lang="uk-UA" sz="1000" b="1" i="1">
                <a:latin typeface="Times New Roman" pitchFamily="18" charset="0"/>
              </a:rPr>
              <a:t>2. Чи є у вас хобі?</a:t>
            </a:r>
          </a:p>
          <a:p>
            <a:r>
              <a:rPr lang="uk-UA" sz="1000" b="1" i="1">
                <a:latin typeface="Times New Roman" pitchFamily="18" charset="0"/>
              </a:rPr>
              <a:t>    а) так – 18 балів</a:t>
            </a:r>
          </a:p>
          <a:p>
            <a:r>
              <a:rPr lang="uk-UA" sz="1000" b="1" i="1">
                <a:latin typeface="Times New Roman" pitchFamily="18" charset="0"/>
              </a:rPr>
              <a:t>    б) ні- 5 балів</a:t>
            </a:r>
          </a:p>
          <a:p>
            <a:r>
              <a:rPr lang="uk-UA" sz="1000" b="1" i="1">
                <a:latin typeface="Times New Roman" pitchFamily="18" charset="0"/>
              </a:rPr>
              <a:t>3. Коли у вас щось не виходить, чи вважаєте себе невдахою?</a:t>
            </a:r>
          </a:p>
          <a:p>
            <a:r>
              <a:rPr lang="uk-UA" sz="1000" b="1" i="1">
                <a:latin typeface="Times New Roman" pitchFamily="18" charset="0"/>
              </a:rPr>
              <a:t>     а) так – 2 бали</a:t>
            </a:r>
          </a:p>
          <a:p>
            <a:r>
              <a:rPr lang="uk-UA" sz="1000" b="1" i="1">
                <a:latin typeface="Times New Roman" pitchFamily="18" charset="0"/>
              </a:rPr>
              <a:t>     б) ні – 16 балів</a:t>
            </a:r>
          </a:p>
          <a:p>
            <a:r>
              <a:rPr lang="uk-UA" sz="1000" b="1" i="1">
                <a:latin typeface="Times New Roman" pitchFamily="18" charset="0"/>
              </a:rPr>
              <a:t>4. Чи переживаєте, якщо вас мало хвалять за добрий вчинок?</a:t>
            </a:r>
          </a:p>
          <a:p>
            <a:r>
              <a:rPr lang="uk-UA" sz="1000" b="1" i="1">
                <a:latin typeface="Times New Roman" pitchFamily="18" charset="0"/>
              </a:rPr>
              <a:t>     а) так – 2 бали</a:t>
            </a:r>
          </a:p>
          <a:p>
            <a:r>
              <a:rPr lang="uk-UA" sz="1000" b="1" i="1">
                <a:latin typeface="Times New Roman" pitchFamily="18" charset="0"/>
              </a:rPr>
              <a:t>     б) ні – 16 балів</a:t>
            </a:r>
          </a:p>
          <a:p>
            <a:r>
              <a:rPr lang="uk-UA" sz="1000" b="1" i="1">
                <a:latin typeface="Times New Roman" pitchFamily="18" charset="0"/>
              </a:rPr>
              <a:t>5. Чи переживаєте, якщо хтось вважає вас нудним, не симпатичним?</a:t>
            </a:r>
          </a:p>
          <a:p>
            <a:r>
              <a:rPr lang="uk-UA" sz="1000" b="1" i="1">
                <a:latin typeface="Times New Roman" pitchFamily="18" charset="0"/>
              </a:rPr>
              <a:t>    а) так – 2 бали</a:t>
            </a:r>
          </a:p>
          <a:p>
            <a:r>
              <a:rPr lang="uk-UA" sz="1000" b="1" i="1">
                <a:latin typeface="Times New Roman" pitchFamily="18" charset="0"/>
              </a:rPr>
              <a:t>    б)12 балів</a:t>
            </a:r>
          </a:p>
          <a:p>
            <a:r>
              <a:rPr lang="uk-UA" sz="1000" b="1" i="1">
                <a:latin typeface="Times New Roman" pitchFamily="18" charset="0"/>
              </a:rPr>
              <a:t>6.Чи заздрите тому, в кого щось виходить краще, ніж у вас?</a:t>
            </a:r>
          </a:p>
          <a:p>
            <a:r>
              <a:rPr lang="uk-UA" sz="1000" b="1" i="1">
                <a:latin typeface="Times New Roman" pitchFamily="18" charset="0"/>
              </a:rPr>
              <a:t>    а) так – 2 бали</a:t>
            </a:r>
          </a:p>
          <a:p>
            <a:r>
              <a:rPr lang="uk-UA" sz="1000" b="1" i="1">
                <a:latin typeface="Times New Roman" pitchFamily="18" charset="0"/>
              </a:rPr>
              <a:t>   б) 16 балів</a:t>
            </a:r>
          </a:p>
          <a:p>
            <a:r>
              <a:rPr lang="uk-UA" sz="1000" b="1" i="1">
                <a:latin typeface="Times New Roman" pitchFamily="18" charset="0"/>
              </a:rPr>
              <a:t>7. Чи хотілося б вам виграти в лотерею велику суму грошей?</a:t>
            </a:r>
          </a:p>
          <a:p>
            <a:r>
              <a:rPr lang="uk-UA" sz="1000" b="1" i="1">
                <a:latin typeface="Times New Roman" pitchFamily="18" charset="0"/>
              </a:rPr>
              <a:t>   а) так – 4 бали</a:t>
            </a:r>
          </a:p>
          <a:p>
            <a:r>
              <a:rPr lang="uk-UA" sz="1000" b="1" i="1">
                <a:latin typeface="Times New Roman" pitchFamily="18" charset="0"/>
              </a:rPr>
              <a:t>   б) ні – 20 балів</a:t>
            </a:r>
          </a:p>
          <a:p>
            <a:r>
              <a:rPr lang="uk-UA" sz="1000" b="1" i="1">
                <a:latin typeface="Times New Roman" pitchFamily="18" charset="0"/>
              </a:rPr>
              <a:t>8.Чи заздрите ви товаришеві, якому купили якусь дорогу річ?</a:t>
            </a:r>
          </a:p>
          <a:p>
            <a:r>
              <a:rPr lang="uk-UA" sz="1000" b="1" i="1">
                <a:latin typeface="Times New Roman" pitchFamily="18" charset="0"/>
              </a:rPr>
              <a:t>   а) так – 1 бал</a:t>
            </a:r>
          </a:p>
          <a:p>
            <a:r>
              <a:rPr lang="uk-UA" sz="1000" b="1" i="1">
                <a:latin typeface="Times New Roman" pitchFamily="18" charset="0"/>
              </a:rPr>
              <a:t>   б) ні – 12 балів</a:t>
            </a:r>
          </a:p>
          <a:p>
            <a:r>
              <a:rPr lang="uk-UA" sz="1000" b="1" i="1">
                <a:latin typeface="Times New Roman" pitchFamily="18" charset="0"/>
              </a:rPr>
              <a:t>Підрахуйте бали.</a:t>
            </a:r>
          </a:p>
          <a:p>
            <a:r>
              <a:rPr lang="uk-UA" sz="1000" b="1" i="1">
                <a:latin typeface="Times New Roman" pitchFamily="18" charset="0"/>
              </a:rPr>
              <a:t>Якщо ви набрали більше 100 балів, то в основному ви задоволені своїм життям. Якщо менше, подумайте, що слід змінити у вашому ставленні до себе.</a:t>
            </a:r>
          </a:p>
          <a:p>
            <a:endParaRPr lang="ru-RU" sz="1000" b="1" i="1"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4340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-12382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395288" y="5619750"/>
            <a:ext cx="727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1400">
              <a:latin typeface="Times New Roman" pitchFamily="18" charset="0"/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-50800" y="-50800"/>
          <a:ext cx="7177088" cy="52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160" name="Picture 16" descr="ANd9GcTmTjLzf57G2GKgf8RKtd_lmuq0MuJpYKW2jSuLXHuqkSrjjYK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860800"/>
            <a:ext cx="20383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15364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%D0%B1%D1%96%D0%B1%D0%BB%D1%96%D1%8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7950" y="-242888"/>
            <a:ext cx="986472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WordArt 18" descr="Белый мрамор"/>
          <p:cNvSpPr>
            <a:spLocks noChangeArrowheads="1" noChangeShapeType="1" noTextEdit="1"/>
          </p:cNvSpPr>
          <p:nvPr/>
        </p:nvSpPr>
        <p:spPr bwMode="auto">
          <a:xfrm>
            <a:off x="2051050" y="2205038"/>
            <a:ext cx="4392613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Дякую за увагу!</a:t>
            </a: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-180975" y="-100013"/>
          <a:ext cx="9793288" cy="6858001"/>
        </p:xfrm>
        <a:graphic>
          <a:graphicData uri="http://schemas.openxmlformats.org/presentationml/2006/ole">
            <p:oleObj spid="_x0000_s2050" name="Image" r:id="rId3" imgW="5714286" imgH="3695238" progId="Photoshop.Image.10">
              <p:embed/>
            </p:oleObj>
          </a:graphicData>
        </a:graphic>
      </p:graphicFrame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uk-UA" sz="2400" b="1" smtClean="0">
                <a:solidFill>
                  <a:srgbClr val="E61A5B"/>
                </a:solidFill>
                <a:latin typeface="Monotype Corsiva" pitchFamily="66" charset="0"/>
              </a:rPr>
              <a:t>Вчитель Доброводівської  ЗОШ  І-ІІ ступенів</a:t>
            </a:r>
            <a:endParaRPr lang="ru-RU" sz="2400" b="1" smtClean="0">
              <a:solidFill>
                <a:srgbClr val="E61A5B"/>
              </a:solidFill>
              <a:latin typeface="Monotype Corsiva" pitchFamily="66" charset="0"/>
            </a:endParaRPr>
          </a:p>
        </p:txBody>
      </p:sp>
      <p:sp>
        <p:nvSpPr>
          <p:cNvPr id="2052" name="Rectangle 6"/>
          <p:cNvSpPr>
            <a:spLocks noRot="1" noChangeArrowheads="1"/>
          </p:cNvSpPr>
          <p:nvPr/>
        </p:nvSpPr>
        <p:spPr bwMode="auto">
          <a:xfrm>
            <a:off x="250825" y="1268413"/>
            <a:ext cx="43211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sz="2000" b="1">
                <a:solidFill>
                  <a:srgbClr val="0033CC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045075" y="4365625"/>
            <a:ext cx="4098925" cy="2014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Вчитель несе</a:t>
            </a:r>
            <a:r>
              <a:rPr lang="uk-UA" b="1" u="sng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uk-UA" sz="1200" b="1" u="sng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мудрість століть, 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новизну технологій, </a:t>
            </a:r>
          </a:p>
          <a:p>
            <a:pPr>
              <a:buFontTx/>
              <a:buChar char="-"/>
              <a:defRPr/>
            </a:pPr>
            <a:r>
              <a:rPr lang="uk-U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гуманізм у найкращих традиціях суспільства. </a:t>
            </a:r>
          </a:p>
          <a:p>
            <a:pPr>
              <a:defRPr/>
            </a:pPr>
            <a:r>
              <a:rPr lang="uk-UA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Це вчитель – особистість, з якої не соромно брати приклад.</a:t>
            </a:r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539750" y="1695450"/>
            <a:ext cx="4432300" cy="26177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590925" algn="l"/>
              </a:tabLst>
            </a:pPr>
            <a:r>
              <a:rPr lang="ru-RU" b="1" i="1">
                <a:solidFill>
                  <a:srgbClr val="FF0000"/>
                </a:solidFill>
                <a:cs typeface="Times New Roman" pitchFamily="18" charset="0"/>
              </a:rPr>
              <a:t>Моє    педагогічне  кредо:</a:t>
            </a:r>
          </a:p>
          <a:p>
            <a:pPr>
              <a:tabLst>
                <a:tab pos="3590925" algn="l"/>
              </a:tabLst>
            </a:pPr>
            <a:endParaRPr lang="uk-UA" b="1" i="1"/>
          </a:p>
          <a:p>
            <a:pPr eaLnBrk="0" hangingPunct="0">
              <a:tabLst>
                <a:tab pos="3590925" algn="l"/>
              </a:tabLst>
            </a:pPr>
            <a:r>
              <a:rPr lang="ru-RU" sz="1400" b="1" i="1">
                <a:cs typeface="Times New Roman" pitchFamily="18" charset="0"/>
              </a:rPr>
              <a:t>«Знайди час на роздуми – вони є джерелом сили .</a:t>
            </a:r>
            <a:endParaRPr lang="uk-UA" sz="1400" b="1" i="1"/>
          </a:p>
          <a:p>
            <a:pPr eaLnBrk="0" hangingPunct="0">
              <a:tabLst>
                <a:tab pos="3590925" algn="l"/>
              </a:tabLst>
            </a:pPr>
            <a:r>
              <a:rPr lang="ru-RU" sz="1400" b="1" i="1">
                <a:cs typeface="Times New Roman" pitchFamily="18" charset="0"/>
              </a:rPr>
              <a:t>Знайди час на молитву – вона є наймогутнішою силою на землі. </a:t>
            </a:r>
          </a:p>
          <a:p>
            <a:pPr eaLnBrk="0" hangingPunct="0">
              <a:tabLst>
                <a:tab pos="3590925" algn="l"/>
              </a:tabLst>
            </a:pPr>
            <a:r>
              <a:rPr lang="ru-RU" sz="1400" b="1" i="1">
                <a:cs typeface="Times New Roman" pitchFamily="18" charset="0"/>
              </a:rPr>
              <a:t>Знайди час на приязнь – вона є дорогою до щастя.</a:t>
            </a:r>
            <a:endParaRPr lang="uk-UA" sz="1400" b="1" i="1"/>
          </a:p>
          <a:p>
            <a:pPr eaLnBrk="0" hangingPunct="0">
              <a:tabLst>
                <a:tab pos="3590925" algn="l"/>
              </a:tabLst>
            </a:pPr>
            <a:r>
              <a:rPr lang="ru-RU" sz="1400" b="1" i="1">
                <a:cs typeface="Times New Roman" pitchFamily="18" charset="0"/>
              </a:rPr>
              <a:t> Знайди час на милосердя – воно є ключем до неба.»</a:t>
            </a:r>
          </a:p>
          <a:p>
            <a:pPr eaLnBrk="0" hangingPunct="0">
              <a:tabLst>
                <a:tab pos="3590925" algn="l"/>
              </a:tabLst>
            </a:pPr>
            <a:endParaRPr lang="ru-RU" sz="1400" b="1" i="1">
              <a:cs typeface="Times New Roman" pitchFamily="18" charset="0"/>
            </a:endParaRPr>
          </a:p>
          <a:p>
            <a:pPr eaLnBrk="0" hangingPunct="0">
              <a:tabLst>
                <a:tab pos="3590925" algn="l"/>
              </a:tabLst>
            </a:pPr>
            <a:endParaRPr lang="ru-RU" sz="1400" b="1" i="1">
              <a:cs typeface="Times New Roman" pitchFamily="18" charset="0"/>
            </a:endParaRPr>
          </a:p>
          <a:p>
            <a:pPr eaLnBrk="0" hangingPunct="0">
              <a:tabLst>
                <a:tab pos="3590925" algn="l"/>
              </a:tabLst>
            </a:pPr>
            <a:r>
              <a:rPr lang="ru-RU" b="1" i="1">
                <a:cs typeface="Times New Roman" pitchFamily="18" charset="0"/>
              </a:rPr>
              <a:t>                          </a:t>
            </a:r>
            <a:r>
              <a:rPr lang="ru-RU" sz="1400" b="1" i="1">
                <a:cs typeface="Times New Roman" pitchFamily="18" charset="0"/>
              </a:rPr>
              <a:t>Мати Тереза з Калькутти</a:t>
            </a:r>
            <a:endParaRPr lang="uk-UA" sz="1400" b="1" i="1"/>
          </a:p>
          <a:p>
            <a:pPr eaLnBrk="0" hangingPunct="0">
              <a:tabLst>
                <a:tab pos="3590925" algn="l"/>
              </a:tabLst>
            </a:pPr>
            <a:endParaRPr lang="uk-UA" sz="1400" b="1" i="1"/>
          </a:p>
        </p:txBody>
      </p:sp>
      <p:pic>
        <p:nvPicPr>
          <p:cNvPr id="2055" name="Picture 13" descr="0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1500188"/>
            <a:ext cx="15811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Image" r:id="rId3" imgW="5714286" imgH="3568254" progId="Photoshop.Image.10">
              <p:embed/>
            </p:oleObj>
          </a:graphicData>
        </a:graphic>
      </p:graphicFrame>
      <p:sp>
        <p:nvSpPr>
          <p:cNvPr id="11278" name="Rectangle 14"/>
          <p:cNvSpPr>
            <a:spLocks noChangeArrowheads="1"/>
          </p:cNvSpPr>
          <p:nvPr/>
        </p:nvSpPr>
        <p:spPr bwMode="auto">
          <a:xfrm rot="-306322">
            <a:off x="1835150" y="2133600"/>
            <a:ext cx="2449513" cy="278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uk-UA" sz="2000" b="1" dirty="0">
                <a:solidFill>
                  <a:srgbClr val="7C42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 визначенні якості освіти одним з перших показників є рівень підготовки педагогічного працівника, його теоретичний рівень і педагогічна майстерність.</a:t>
            </a:r>
          </a:p>
        </p:txBody>
      </p:sp>
      <p:pic>
        <p:nvPicPr>
          <p:cNvPr id="3076" name="Picture 20" descr="000131   1ш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571750"/>
            <a:ext cx="2714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</a:t>
            </a:r>
            <a:r>
              <a:rPr lang="uk-UA" sz="48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/>
            </a:r>
            <a:br>
              <a:rPr lang="uk-UA" sz="4800" i="1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endParaRPr lang="uk-UA" sz="4800" i="1" smtClean="0">
              <a:solidFill>
                <a:srgbClr val="FF99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1341438"/>
            <a:ext cx="84248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400" b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“</a:t>
            </a:r>
            <a:r>
              <a:rPr lang="uk-UA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12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7041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444"/>
              </a:avLst>
            </a:prstTxWarp>
            <a:scene3d>
              <a:camera prst="legacyObliqueTopRight"/>
              <a:lightRig rig="legacyFlat3" dir="r"/>
            </a:scene3d>
            <a:sp3d extrusionH="49200" prstMaterial="legacyPlastic">
              <a:extrusionClr>
                <a:srgbClr val="000000"/>
              </a:extrusionClr>
            </a:sp3d>
          </a:bodyPr>
          <a:lstStyle/>
          <a:p>
            <a:pPr algn="ctr"/>
            <a:r>
              <a:rPr lang="ru-RU" sz="3600" b="1" kern="10" spc="-18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Грунтовні етичні поняття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1476375" y="2422525"/>
            <a:ext cx="4464050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uk-UA" sz="3200" i="1"/>
              <a:t>Совість</a:t>
            </a:r>
          </a:p>
          <a:p>
            <a:pPr>
              <a:buFontTx/>
              <a:buChar char="•"/>
            </a:pPr>
            <a:r>
              <a:rPr lang="uk-UA" sz="3200" i="1"/>
              <a:t>Чесноти</a:t>
            </a:r>
          </a:p>
          <a:p>
            <a:pPr>
              <a:buFontTx/>
              <a:buChar char="•"/>
            </a:pPr>
            <a:r>
              <a:rPr lang="uk-UA" sz="3200" i="1"/>
              <a:t>Гріх</a:t>
            </a:r>
          </a:p>
          <a:p>
            <a:pPr>
              <a:buFontTx/>
              <a:buChar char="•"/>
            </a:pPr>
            <a:r>
              <a:rPr lang="uk-UA" sz="3200" i="1"/>
              <a:t>Милосердя</a:t>
            </a:r>
          </a:p>
          <a:p>
            <a:pPr>
              <a:buFontTx/>
              <a:buChar char="•"/>
            </a:pPr>
            <a:r>
              <a:rPr lang="uk-UA" sz="3200" i="1"/>
              <a:t>Доброчинність</a:t>
            </a:r>
          </a:p>
          <a:p>
            <a:pPr>
              <a:buFontTx/>
              <a:buChar char="•"/>
            </a:pPr>
            <a:r>
              <a:rPr lang="uk-UA" sz="3200" i="1"/>
              <a:t>Відповідальність</a:t>
            </a:r>
          </a:p>
          <a:p>
            <a:pPr>
              <a:buFontTx/>
              <a:buChar char="•"/>
            </a:pPr>
            <a:r>
              <a:rPr lang="uk-UA" sz="3200" i="1"/>
              <a:t>та інші</a:t>
            </a:r>
            <a:r>
              <a:rPr lang="en-US" sz="3200" i="1"/>
              <a:t> </a:t>
            </a:r>
            <a:endParaRPr lang="ru-RU" sz="3200" i="1"/>
          </a:p>
        </p:txBody>
      </p:sp>
      <p:pic>
        <p:nvPicPr>
          <p:cNvPr id="4112" name="Picture 16" descr="bib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492375"/>
            <a:ext cx="237648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148" name="Picture 5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175" y="260350"/>
            <a:ext cx="114490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3789363"/>
            <a:ext cx="18446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39750" y="2349500"/>
            <a:ext cx="5903913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uk-UA" sz="2000" i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2000" i="1">
                <a:solidFill>
                  <a:srgbClr val="663300"/>
                </a:solidFill>
              </a:rPr>
              <a:t> </a:t>
            </a:r>
            <a:r>
              <a:rPr lang="uk-UA" sz="2000" b="1" i="1">
                <a:solidFill>
                  <a:srgbClr val="663300"/>
                </a:solidFill>
              </a:rPr>
              <a:t>сприяння духовно-моральному розвитку дітей і прищеплення їм любові до Бога, до ближнього, до України через ознайомлення з національними культурними надбаннями, з християнськими моральними цінностями: людяністю, милосердям, пошаною до батьків і старших, працелюбством, доброчесністю, гостинністю, вдячністю тощо, які водночас глибоко виявляються в українській культурі і за своєю суттю є загальнолюдськими.</a:t>
            </a:r>
            <a:r>
              <a:rPr lang="ru-RU"/>
              <a:t> </a:t>
            </a:r>
          </a:p>
        </p:txBody>
      </p:sp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7993063" cy="1135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45"/>
              </a:avLst>
            </a:prstTxWarp>
            <a:scene3d>
              <a:camera prst="legacyObliqueTopRight"/>
              <a:lightRig rig="legacyFlat3" dir="r"/>
            </a:scene3d>
            <a:sp3d extrusionH="49200" prstMaterial="legacyPlastic">
              <a:extrusionClr>
                <a:srgbClr val="0000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Мета і завдання</a:t>
            </a:r>
          </a:p>
        </p:txBody>
      </p:sp>
    </p:spTree>
  </p:cSld>
  <p:clrMapOvr>
    <a:masterClrMapping/>
  </p:clrMapOvr>
  <p:transition spd="slow" advClick="0" advTm="10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5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7172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113" y="-2116138"/>
            <a:ext cx="12168188" cy="912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7174" name="Rectangle 10"/>
          <p:cNvSpPr>
            <a:spLocks noChangeArrowheads="1"/>
          </p:cNvSpPr>
          <p:nvPr/>
        </p:nvSpPr>
        <p:spPr bwMode="auto">
          <a:xfrm>
            <a:off x="395288" y="5942013"/>
            <a:ext cx="7777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uk-UA" sz="1400" b="1">
                <a:latin typeface="Times New Roman" pitchFamily="18" charset="0"/>
              </a:rPr>
              <a:t> 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116013" y="1989138"/>
            <a:ext cx="7200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Навчальні:</a:t>
            </a:r>
            <a:endParaRPr lang="uk-UA" sz="200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uk-UA" sz="2000" i="1"/>
              <a:t> ознайомлення з основними духовно-моральними цінностями, поняттями  чеснот і гріха, добра і зла, християнськими традиціями в Україні (відповідно до вікових психологічних особливостей дітей) на зразках української культури;</a:t>
            </a:r>
          </a:p>
          <a:p>
            <a:pPr>
              <a:buFontTx/>
              <a:buChar char="•"/>
              <a:defRPr/>
            </a:pPr>
            <a:r>
              <a:rPr lang="uk-UA" sz="2000" i="1"/>
              <a:t> ознайомлення з правилами та принципами християнської етики спілкування і стосунків між людьми, з правилами і звичаями доброчесного життя;</a:t>
            </a:r>
          </a:p>
          <a:p>
            <a:pPr>
              <a:buFontTx/>
              <a:buChar char="•"/>
              <a:defRPr/>
            </a:pPr>
            <a:r>
              <a:rPr lang="uk-UA" sz="2000" i="1"/>
              <a:t> проведення навчально-виховних заходів для підвищення готовності до орієнтації в різних життєвих ситуацій, у які може потрапити дитина.</a:t>
            </a:r>
            <a:endParaRPr lang="ru-RU" sz="2000" i="1"/>
          </a:p>
        </p:txBody>
      </p:sp>
      <p:sp>
        <p:nvSpPr>
          <p:cNvPr id="8204" name="WordArt 12"/>
          <p:cNvSpPr>
            <a:spLocks noChangeArrowheads="1" noChangeShapeType="1" noTextEdit="1"/>
          </p:cNvSpPr>
          <p:nvPr/>
        </p:nvSpPr>
        <p:spPr bwMode="auto">
          <a:xfrm>
            <a:off x="2339975" y="836613"/>
            <a:ext cx="5256213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3"/>
              </a:avLst>
            </a:prstTxWarp>
            <a:scene3d>
              <a:camera prst="legacyObliqueTopRight"/>
              <a:lightRig rig="legacyFlat3" dir="r"/>
            </a:scene3d>
            <a:sp3d extrusionH="49200" prstMaterial="legacyPlastic">
              <a:extrusionClr>
                <a:srgbClr val="0000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Завдання</a:t>
            </a:r>
          </a:p>
        </p:txBody>
      </p:sp>
      <p:pic>
        <p:nvPicPr>
          <p:cNvPr id="8206" name="Picture 14" descr="ANd9GcSAkui1a5UyGxHII4vZB5ALNFjBssfkSQmHG1ZG8LxH0Bsuf-wbmYuWQuZ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1190625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04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>
                <a:hlinkClick r:id="rId2" action="ppaction://hlinkfile"/>
              </a:rPr>
              <a:t>..\Без_імені.JPG</a:t>
            </a:r>
            <a:endParaRPr lang="uk-UA" smtClean="0"/>
          </a:p>
        </p:txBody>
      </p:sp>
      <p:pic>
        <p:nvPicPr>
          <p:cNvPr id="8196" name="Picture 4" descr="зелененький ф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2411413" y="549275"/>
            <a:ext cx="52562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3"/>
              </a:avLst>
            </a:prstTxWarp>
            <a:scene3d>
              <a:camera prst="legacyObliqueTopRight"/>
              <a:lightRig rig="legacyFlat3" dir="r"/>
            </a:scene3d>
            <a:sp3d extrusionH="49200" prstMaterial="legacyPlastic">
              <a:extrusionClr>
                <a:srgbClr val="0000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Завдання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03350" y="1628775"/>
            <a:ext cx="65166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4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Виховні:</a:t>
            </a:r>
          </a:p>
          <a:p>
            <a:pPr>
              <a:buFontTx/>
              <a:buChar char="•"/>
              <a:defRPr/>
            </a:pPr>
            <a:r>
              <a:rPr lang="uk-UA" sz="2000" b="1" i="1"/>
              <a:t>допомога учням пізнавати й сприймати морально-етичні цінності та застосовувати їх у своїй поведінці;</a:t>
            </a:r>
          </a:p>
          <a:p>
            <a:pPr>
              <a:buFontTx/>
              <a:buChar char="•"/>
              <a:defRPr/>
            </a:pPr>
            <a:r>
              <a:rPr lang="uk-UA" sz="2000" b="1" i="1"/>
              <a:t>виховання в дітях християнських рис: любові до Бога, людей, Батьківщини, пошани до батьків і старших, працьовитості, здатності долати труднощі, схильності безкорисливо чинити добро;</a:t>
            </a:r>
          </a:p>
          <a:p>
            <a:pPr>
              <a:buFontTx/>
              <a:buChar char="•"/>
              <a:defRPr/>
            </a:pPr>
            <a:r>
              <a:rPr lang="uk-UA" sz="2000" b="1" i="1"/>
              <a:t>виховання духовно-моральних і естетичних почуттів, розвиток емпатії та бажання бути потрібним людям.</a:t>
            </a:r>
            <a:endParaRPr lang="ru-RU" sz="2000" b="1" i="1"/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39750" y="1628775"/>
            <a:ext cx="8137525" cy="647700"/>
          </a:xfrm>
          <a:noFill/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b="1" i="1" smtClean="0">
                <a:solidFill>
                  <a:srgbClr val="006600"/>
                </a:solidFill>
              </a:rPr>
              <a:t> </a:t>
            </a:r>
            <a:r>
              <a:rPr lang="uk-UA" b="1" i="1" smtClean="0">
                <a:solidFill>
                  <a:srgbClr val="006600"/>
                </a:solidFill>
                <a:latin typeface="Baskerville Old Face" pitchFamily="18" charset="0"/>
              </a:rPr>
              <a:t>  </a:t>
            </a:r>
            <a:br>
              <a:rPr lang="uk-UA" b="1" i="1" smtClean="0">
                <a:solidFill>
                  <a:srgbClr val="006600"/>
                </a:solidFill>
                <a:latin typeface="Baskerville Old Face" pitchFamily="18" charset="0"/>
              </a:rPr>
            </a:br>
            <a:r>
              <a:rPr lang="uk-UA" sz="3200" b="1" i="1" smtClean="0">
                <a:solidFill>
                  <a:srgbClr val="006600"/>
                </a:solidFill>
                <a:latin typeface="Baskerville Old Face" pitchFamily="18" charset="0"/>
              </a:rPr>
              <a:t/>
            </a:r>
            <a:br>
              <a:rPr lang="uk-UA" sz="3200" b="1" i="1" smtClean="0">
                <a:solidFill>
                  <a:srgbClr val="006600"/>
                </a:solidFill>
                <a:latin typeface="Baskerville Old Face" pitchFamily="18" charset="0"/>
              </a:rPr>
            </a:br>
            <a:endParaRPr lang="uk-UA" smtClean="0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85750" y="214313"/>
            <a:ext cx="8572500" cy="6215062"/>
          </a:xfrm>
          <a:prstGeom prst="round2Diag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688" y="2997200"/>
            <a:ext cx="2286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27088" y="1735138"/>
            <a:ext cx="56165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uk-UA" sz="2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Розвивальні:</a:t>
            </a:r>
          </a:p>
          <a:p>
            <a:pPr>
              <a:buFontTx/>
              <a:buChar char="•"/>
              <a:defRPr/>
            </a:pPr>
            <a:r>
              <a:rPr lang="uk-UA" sz="2000"/>
              <a:t> формування емоційно-вольової та когнітивної сфери дитини задля якнайкращого відображення її думок, роздумів щодо тих життєвих проблем, з якими їй доводиться стикатися;</a:t>
            </a:r>
          </a:p>
          <a:p>
            <a:pPr>
              <a:buFontTx/>
              <a:buChar char="•"/>
              <a:defRPr/>
            </a:pPr>
            <a:r>
              <a:rPr lang="uk-UA" sz="2000"/>
              <a:t> підтримка потреби дитини у самовдосконаленні через розвиток її естетичних і духовно-моральних цінностей. Заохочення дитини до роботи над собою (через ігрову діяльність та художню творчість).</a:t>
            </a:r>
            <a:endParaRPr lang="ru-RU" sz="2000"/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55451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23"/>
              </a:avLst>
            </a:prstTxWarp>
            <a:scene3d>
              <a:camera prst="legacyObliqueTopRight"/>
              <a:lightRig rig="legacyFlat3" dir="r"/>
            </a:scene3d>
            <a:sp3d extrusionH="49200" prstMaterial="legacyPlastic">
              <a:extrusionClr>
                <a:srgbClr val="0000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solidFill>
                  <a:srgbClr val="009900"/>
                </a:solidFill>
                <a:latin typeface="Georgia"/>
              </a:rPr>
              <a:t>Завдання</a:t>
            </a: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елененький ф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029575" y="-1827213"/>
            <a:ext cx="17499013" cy="89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-123825" y="109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5619750"/>
            <a:ext cx="727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uk-UA" sz="1400">
              <a:latin typeface="Times New Roman" pitchFamily="18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2411413" y="568325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331913" y="0"/>
            <a:ext cx="76327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333300"/>
                </a:solidFill>
                <a:latin typeface="Times New Roman" pitchFamily="18" charset="0"/>
              </a:rPr>
              <a:t>Форми роботи з морально-духовного виховання</a:t>
            </a:r>
            <a:r>
              <a:rPr lang="ru-RU" sz="3200" b="1" i="1">
                <a:latin typeface="Times New Roman" pitchFamily="18" charset="0"/>
              </a:rPr>
              <a:t> 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3400425" y="1431925"/>
            <a:ext cx="275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900113" y="1700213"/>
            <a:ext cx="489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І. Робота з колективом учнів</a:t>
            </a:r>
            <a:endParaRPr lang="ru-RU" sz="2400" b="1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468313" y="2420938"/>
            <a:ext cx="8351837" cy="3816350"/>
          </a:xfrm>
          <a:prstGeom prst="rect">
            <a:avLst/>
          </a:prstGeom>
          <a:gradFill rotWithShape="0">
            <a:gsLst>
              <a:gs pos="0">
                <a:srgbClr val="AFEFB2"/>
              </a:gs>
              <a:gs pos="50000">
                <a:srgbClr val="E2F9E3"/>
              </a:gs>
              <a:gs pos="100000">
                <a:srgbClr val="AFEF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uk-UA" sz="1400" b="1">
                <a:solidFill>
                  <a:srgbClr val="663300"/>
                </a:solidFill>
              </a:rPr>
              <a:t>1.Прес-конференція “Духовні зв'язки поколінь”</a:t>
            </a:r>
          </a:p>
          <a:p>
            <a:r>
              <a:rPr lang="uk-UA" sz="1400" b="1">
                <a:solidFill>
                  <a:srgbClr val="663300"/>
                </a:solidFill>
              </a:rPr>
              <a:t>2.Вечір козацьких традицій “Ми родом з України”.</a:t>
            </a:r>
          </a:p>
          <a:p>
            <a:r>
              <a:rPr lang="uk-UA" sz="1400" b="1">
                <a:solidFill>
                  <a:srgbClr val="663300"/>
                </a:solidFill>
              </a:rPr>
              <a:t>3. Гра-конкурс:”Крізь зболений час і духовні руїни вертайся, рідна мово в Україну”</a:t>
            </a:r>
          </a:p>
          <a:p>
            <a:r>
              <a:rPr lang="uk-UA" sz="1400" b="1">
                <a:solidFill>
                  <a:srgbClr val="663300"/>
                </a:solidFill>
              </a:rPr>
              <a:t>4.З літопису наших днів “ Той, хто не знає свого минулого, не вартий свого майбутнього”</a:t>
            </a:r>
          </a:p>
          <a:p>
            <a:r>
              <a:rPr lang="uk-UA" sz="1400" b="1">
                <a:solidFill>
                  <a:srgbClr val="663300"/>
                </a:solidFill>
              </a:rPr>
              <a:t>5. цей день в історії “ З тобою, роде мій орлиний, іду дорогами війни”</a:t>
            </a:r>
          </a:p>
          <a:p>
            <a:r>
              <a:rPr lang="uk-UA" sz="1400" b="1">
                <a:solidFill>
                  <a:srgbClr val="663300"/>
                </a:solidFill>
              </a:rPr>
              <a:t>6.Сімейна скринька “Тут моя рідна хата – земля хлібом багата – тут дитинство моє золоте”</a:t>
            </a:r>
          </a:p>
          <a:p>
            <a:r>
              <a:rPr lang="uk-UA" sz="1400" b="1">
                <a:solidFill>
                  <a:srgbClr val="663300"/>
                </a:solidFill>
              </a:rPr>
              <a:t>7. Ситуативна гра “Велич душі людської”</a:t>
            </a:r>
          </a:p>
          <a:p>
            <a:r>
              <a:rPr lang="uk-UA" sz="1400" b="1">
                <a:solidFill>
                  <a:srgbClr val="663300"/>
                </a:solidFill>
              </a:rPr>
              <a:t>8. Народна світлиця </a:t>
            </a:r>
            <a:r>
              <a:rPr lang="ru-RU" sz="1400" b="1">
                <a:solidFill>
                  <a:srgbClr val="663300"/>
                </a:solidFill>
              </a:rPr>
              <a:t>«Основні заповіді Біблії: загальнолюдські закони моралі»</a:t>
            </a:r>
          </a:p>
          <a:p>
            <a:r>
              <a:rPr lang="uk-UA" sz="1400" b="1">
                <a:solidFill>
                  <a:srgbClr val="663300"/>
                </a:solidFill>
              </a:rPr>
              <a:t>9.Обмін думками “Бережи честь змолоду”</a:t>
            </a:r>
          </a:p>
          <a:p>
            <a:r>
              <a:rPr lang="uk-UA" sz="1400" b="1">
                <a:solidFill>
                  <a:srgbClr val="663300"/>
                </a:solidFill>
              </a:rPr>
              <a:t>10. Перлини духовності” Нехай людина добро приносить, бо світ навколо любові просить”.</a:t>
            </a:r>
          </a:p>
          <a:p>
            <a:r>
              <a:rPr lang="uk-UA" sz="1400" b="1">
                <a:solidFill>
                  <a:srgbClr val="663300"/>
                </a:solidFill>
              </a:rPr>
              <a:t>11.Диспут “ Відповідальність. Совість.”</a:t>
            </a:r>
          </a:p>
          <a:p>
            <a:r>
              <a:rPr lang="uk-UA" sz="1400" b="1">
                <a:solidFill>
                  <a:srgbClr val="663300"/>
                </a:solidFill>
              </a:rPr>
              <a:t>12.Літературно- музичне свято “Молитвою тебе вітаєм, Мамо!”</a:t>
            </a:r>
          </a:p>
          <a:p>
            <a:endParaRPr lang="ru-RU" sz="1400" b="1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slow" advClick="0" advTm="5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/>
      <p:bldP spid="37901" grpId="0"/>
      <p:bldP spid="37907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1099</Words>
  <Application>Microsoft Office PowerPoint</Application>
  <PresentationFormat>Экран (4:3)</PresentationFormat>
  <Paragraphs>138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Bookman Old Style</vt:lpstr>
      <vt:lpstr>Monotype Corsiva</vt:lpstr>
      <vt:lpstr>Times New Roman</vt:lpstr>
      <vt:lpstr>Wingdings</vt:lpstr>
      <vt:lpstr>Baskerville Old Face</vt:lpstr>
      <vt:lpstr>Оформление по умолчанию</vt:lpstr>
      <vt:lpstr>Adobe Photoshop Image</vt:lpstr>
      <vt:lpstr> З досвіду роботи вчителя християнської етики Доброводівської ЗОШ І-ІІ ступенів Федяк Тетяни Ярославівни               </vt:lpstr>
      <vt:lpstr>Вчитель Доброводівської  ЗОШ  І-ІІ ступенів</vt:lpstr>
      <vt:lpstr>Слайд 3</vt:lpstr>
      <vt:lpstr>   </vt:lpstr>
      <vt:lpstr>Слайд 5</vt:lpstr>
      <vt:lpstr>Слайд 6</vt:lpstr>
      <vt:lpstr>Слайд 7</vt:lpstr>
      <vt:lpstr>    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TNT-Broadcasting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 слайда</dc:title>
  <dc:creator>Администратор</dc:creator>
  <cp:lastModifiedBy>Admin</cp:lastModifiedBy>
  <cp:revision>36</cp:revision>
  <dcterms:created xsi:type="dcterms:W3CDTF">2011-07-06T17:35:39Z</dcterms:created>
  <dcterms:modified xsi:type="dcterms:W3CDTF">2014-12-26T05:16:19Z</dcterms:modified>
</cp:coreProperties>
</file>