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bin" ContentType="application/vnd.ms-office.legacyDiagramTex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91"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92" r:id="rId28"/>
    <p:sldId id="293" r:id="rId29"/>
    <p:sldId id="294" r:id="rId30"/>
    <p:sldId id="295" r:id="rId31"/>
    <p:sldId id="296" r:id="rId32"/>
    <p:sldId id="281" r:id="rId33"/>
    <p:sldId id="282" r:id="rId34"/>
    <p:sldId id="283" r:id="rId35"/>
    <p:sldId id="284" r:id="rId36"/>
    <p:sldId id="285" r:id="rId37"/>
    <p:sldId id="286" r:id="rId38"/>
    <p:sldId id="287" r:id="rId39"/>
    <p:sldId id="288" r:id="rId40"/>
    <p:sldId id="289" r:id="rId4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06/relationships/legacyDocTextInfo" Target="legacyDocTextInfo.bin"/><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microsoft.com/office/2006/relationships/legacyDiagramText" Target="legacyDiagramText8.bin"/><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10BDE220-E69D-41B8-8682-FFAB3D37204A}" type="datetimeFigureOut">
              <a:rPr lang="ru-RU"/>
              <a:pPr>
                <a:defRPr/>
              </a:pPr>
              <a:t>10.12.2014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BBD8B22-23A7-4622-9BB4-D19E71196D28}"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F9AD271-AAD0-4F1E-BEA3-AAFAE0A63F69}" type="datetimeFigureOut">
              <a:rPr lang="ru-RU"/>
              <a:pPr>
                <a:defRPr/>
              </a:pPr>
              <a:t>10.12.2014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0AB41A3-F895-457F-B2ED-7880D58935F3}"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E5024BF-2D5B-42A2-88EF-8EDDBF22DC4C}" type="datetimeFigureOut">
              <a:rPr lang="ru-RU"/>
              <a:pPr>
                <a:defRPr/>
              </a:pPr>
              <a:t>10.12.2014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7BA39CE-3FDC-415A-8785-451CF89E5F66}"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a:t>Образец заголовка</a:t>
            </a:r>
            <a:endParaRPr lang="uk-UA"/>
          </a:p>
        </p:txBody>
      </p:sp>
      <p:sp>
        <p:nvSpPr>
          <p:cNvPr id="3" name="Рисунок SmartArt 2"/>
          <p:cNvSpPr>
            <a:spLocks noGrp="1"/>
          </p:cNvSpPr>
          <p:nvPr>
            <p:ph type="dgm" idx="1"/>
          </p:nvPr>
        </p:nvSpPr>
        <p:spPr>
          <a:xfrm>
            <a:off x="457200" y="1600200"/>
            <a:ext cx="8229600" cy="4525963"/>
          </a:xfrm>
        </p:spPr>
        <p:txBody>
          <a:bodyPr/>
          <a:lstStyle/>
          <a:p>
            <a:endParaRPr lang="uk-UA"/>
          </a:p>
        </p:txBody>
      </p:sp>
      <p:sp>
        <p:nvSpPr>
          <p:cNvPr id="4" name="Дата 3"/>
          <p:cNvSpPr>
            <a:spLocks noGrp="1"/>
          </p:cNvSpPr>
          <p:nvPr>
            <p:ph type="dt" sz="half" idx="10"/>
          </p:nvPr>
        </p:nvSpPr>
        <p:spPr>
          <a:xfrm>
            <a:off x="457200" y="6356350"/>
            <a:ext cx="2133600" cy="365125"/>
          </a:xfrm>
        </p:spPr>
        <p:txBody>
          <a:bodyPr/>
          <a:lstStyle>
            <a:lvl1pPr>
              <a:defRPr/>
            </a:lvl1pPr>
          </a:lstStyle>
          <a:p>
            <a:pPr>
              <a:defRPr/>
            </a:pPr>
            <a:fld id="{530B0A46-220C-40AD-B066-78420C3338E0}" type="datetimeFigureOut">
              <a:rPr lang="ru-RU"/>
              <a:pPr>
                <a:defRPr/>
              </a:pPr>
              <a:t>10.12.2014</a:t>
            </a:fld>
            <a:endParaRPr lang="ru-RU"/>
          </a:p>
        </p:txBody>
      </p:sp>
      <p:sp>
        <p:nvSpPr>
          <p:cNvPr id="5" name="Нижний колонтитул 4"/>
          <p:cNvSpPr>
            <a:spLocks noGrp="1"/>
          </p:cNvSpPr>
          <p:nvPr>
            <p:ph type="ftr" sz="quarter" idx="11"/>
          </p:nvPr>
        </p:nvSpPr>
        <p:spPr>
          <a:xfrm>
            <a:off x="3124200" y="6356350"/>
            <a:ext cx="2895600" cy="365125"/>
          </a:xfrm>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356350"/>
            <a:ext cx="2133600" cy="365125"/>
          </a:xfrm>
        </p:spPr>
        <p:txBody>
          <a:bodyPr/>
          <a:lstStyle>
            <a:lvl1pPr>
              <a:defRPr/>
            </a:lvl1pPr>
          </a:lstStyle>
          <a:p>
            <a:pPr>
              <a:defRPr/>
            </a:pPr>
            <a:fld id="{947889FA-0C4D-4A1A-BA26-13D32C6AECC8}"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4FE7DCF-ED09-44BE-9105-9474EDC80889}" type="datetimeFigureOut">
              <a:rPr lang="ru-RU"/>
              <a:pPr>
                <a:defRPr/>
              </a:pPr>
              <a:t>10.12.2014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EE25ADE-A7BA-42A9-8E33-94ACD96140EA}"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50255249-4AC8-43F4-B787-09CA0FED2DA6}" type="datetimeFigureOut">
              <a:rPr lang="ru-RU"/>
              <a:pPr>
                <a:defRPr/>
              </a:pPr>
              <a:t>10.12.2014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3B19221-1FEC-4A03-9C99-EA06FF919ABB}"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0EFB3A24-94B7-404F-AD4D-04BC37EB75FF}" type="datetimeFigureOut">
              <a:rPr lang="ru-RU"/>
              <a:pPr>
                <a:defRPr/>
              </a:pPr>
              <a:t>10.12.2014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F6862FE-6545-4AB2-AFF1-FB0F7B2C033F}"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1754E6A2-289D-482F-8057-9571664C00AA}" type="datetimeFigureOut">
              <a:rPr lang="ru-RU"/>
              <a:pPr>
                <a:defRPr/>
              </a:pPr>
              <a:t>10.12.2014</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49DDB6D9-F2DD-49DB-A467-76344DA13366}"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6576D11C-C8D1-44CA-823E-69903161ADC3}" type="datetimeFigureOut">
              <a:rPr lang="ru-RU"/>
              <a:pPr>
                <a:defRPr/>
              </a:pPr>
              <a:t>10.12.2014</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BF01FE7A-481E-4F30-95FE-CE8ED1E9BA55}"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F492EE76-EEF1-4E68-96E1-FF53462EA0A4}" type="datetimeFigureOut">
              <a:rPr lang="ru-RU"/>
              <a:pPr>
                <a:defRPr/>
              </a:pPr>
              <a:t>10.12.2014</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9C567B7F-4899-4D8B-9CB7-E09B326B5A55}"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700224A-B788-4F93-8FB7-CA68FB942329}" type="datetimeFigureOut">
              <a:rPr lang="ru-RU"/>
              <a:pPr>
                <a:defRPr/>
              </a:pPr>
              <a:t>10.12.2014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CCC047B-648D-42FD-A101-9E116AD15FDE}"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8FD5687-DC94-4780-97A0-A8A546977FFB}" type="datetimeFigureOut">
              <a:rPr lang="ru-RU"/>
              <a:pPr>
                <a:defRPr/>
              </a:pPr>
              <a:t>10.12.2014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583ED03-3029-4361-9E50-2FAB431F0E2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A6E2008-59EB-4926-B82E-013166B8BB31}" type="datetimeFigureOut">
              <a:rPr lang="ru-RU"/>
              <a:pPr>
                <a:defRPr/>
              </a:pPr>
              <a:t>10.12.2014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9A90A62-D99E-480C-AE38-CDD616D0DFF2}"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
          <p:cNvSpPr>
            <a:spLocks noGrp="1"/>
          </p:cNvSpPr>
          <p:nvPr>
            <p:ph type="ctrTitle"/>
          </p:nvPr>
        </p:nvSpPr>
        <p:spPr>
          <a:xfrm>
            <a:off x="611188" y="2133600"/>
            <a:ext cx="7772400" cy="1470025"/>
          </a:xfrm>
        </p:spPr>
        <p:txBody>
          <a:bodyPr/>
          <a:lstStyle/>
          <a:p>
            <a:pPr eaLnBrk="1" hangingPunct="1"/>
            <a:r>
              <a:rPr lang="uk-UA" b="1" i="1" dirty="0" smtClean="0">
                <a:latin typeface="Arial" charset="0"/>
              </a:rPr>
              <a:t>Інструктивно-методична нарада</a:t>
            </a:r>
          </a:p>
        </p:txBody>
      </p:sp>
      <p:sp>
        <p:nvSpPr>
          <p:cNvPr id="13314" name="Подзаголовок 2"/>
          <p:cNvSpPr>
            <a:spLocks noGrp="1"/>
          </p:cNvSpPr>
          <p:nvPr>
            <p:ph type="subTitle" idx="1"/>
          </p:nvPr>
        </p:nvSpPr>
        <p:spPr>
          <a:xfrm>
            <a:off x="2743200" y="4005263"/>
            <a:ext cx="6400800" cy="1752600"/>
          </a:xfrm>
        </p:spPr>
        <p:txBody>
          <a:bodyPr/>
          <a:lstStyle/>
          <a:p>
            <a:pPr eaLnBrk="1" hangingPunct="1"/>
            <a:r>
              <a:rPr lang="uk-UA" sz="4000" i="1" smtClean="0">
                <a:solidFill>
                  <a:schemeClr val="tx1"/>
                </a:solidFill>
                <a:latin typeface="Arial" charset="0"/>
              </a:rPr>
              <a:t>“Шляхи подолання неуспішності”</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Grp="1"/>
          </p:cNvSpPr>
          <p:nvPr>
            <p:ph type="title"/>
          </p:nvPr>
        </p:nvSpPr>
        <p:spPr>
          <a:xfrm>
            <a:off x="457200" y="274638"/>
            <a:ext cx="8435975" cy="4090987"/>
          </a:xfrm>
        </p:spPr>
        <p:txBody>
          <a:bodyPr/>
          <a:lstStyle/>
          <a:p>
            <a:r>
              <a:rPr lang="uk-UA" altLang="ja-JP" i="1" smtClean="0">
                <a:cs typeface="ＭＳ Ｐゴシック"/>
              </a:rPr>
              <a:t>Щоби сприйняти будь-яку науку, її внутрішню логіку та взаємозв'язок окремих частин, необхідно володіти понятійним мисленням</a:t>
            </a:r>
            <a:r>
              <a:rPr lang="uk-UA" altLang="ja-JP" smtClean="0">
                <a:cs typeface="ＭＳ Ｐゴシック"/>
              </a:rPr>
              <a:t>.</a:t>
            </a:r>
            <a:endParaRPr lang="uk-UA"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4"/>
          <p:cNvSpPr>
            <a:spLocks noGrp="1"/>
          </p:cNvSpPr>
          <p:nvPr>
            <p:ph type="title"/>
          </p:nvPr>
        </p:nvSpPr>
        <p:spPr>
          <a:xfrm>
            <a:off x="457200" y="274638"/>
            <a:ext cx="8291513" cy="5170487"/>
          </a:xfrm>
        </p:spPr>
        <p:txBody>
          <a:bodyPr/>
          <a:lstStyle/>
          <a:p>
            <a:r>
              <a:rPr lang="uk-UA" i="1" smtClean="0"/>
              <a:t>Якщо підліток має понятійне мислення, то він легко розуміє те, що йому пояснюють на уроках, і те, що він сам читає в підручниках та інших наукових посібниках чи у книгах.</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4"/>
          <p:cNvSpPr>
            <a:spLocks noGrp="1"/>
          </p:cNvSpPr>
          <p:nvPr>
            <p:ph type="title"/>
          </p:nvPr>
        </p:nvSpPr>
        <p:spPr>
          <a:xfrm>
            <a:off x="539750" y="260350"/>
            <a:ext cx="8604250" cy="4824413"/>
          </a:xfrm>
        </p:spPr>
        <p:txBody>
          <a:bodyPr/>
          <a:lstStyle/>
          <a:p>
            <a:r>
              <a:rPr lang="uk-UA" altLang="ja-JP" i="1" smtClean="0">
                <a:cs typeface="ＭＳ Ｐゴシック"/>
              </a:rPr>
              <a:t>Якщо понятійне мислення не сформоване, дитина може образно уявляти наукові факти та положення, але в основному їй доводиться заучувати викладену на уроках і у книгах інформацію</a:t>
            </a:r>
            <a:r>
              <a:rPr lang="uk-UA" altLang="ja-JP" smtClean="0">
                <a:cs typeface="ＭＳ Ｐゴシック"/>
              </a:rPr>
              <a:t>. </a:t>
            </a:r>
            <a:endParaRPr lang="uk-UA"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4"/>
          <p:cNvSpPr>
            <a:spLocks noGrp="1"/>
          </p:cNvSpPr>
          <p:nvPr>
            <p:ph type="title"/>
          </p:nvPr>
        </p:nvSpPr>
        <p:spPr>
          <a:xfrm>
            <a:off x="457200" y="274638"/>
            <a:ext cx="8218488" cy="4738687"/>
          </a:xfrm>
        </p:spPr>
        <p:txBody>
          <a:bodyPr/>
          <a:lstStyle/>
          <a:p>
            <a:r>
              <a:rPr lang="uk-UA" altLang="ja-JP" i="1" smtClean="0">
                <a:cs typeface="ＭＳ Ｐゴシック"/>
              </a:rPr>
              <a:t>Якщо це не відразу стає очевидним стосовно таких наук, як історія, біологія чи географія, то стосовно математики та фізики сумнівів ні в кого не виникає.</a:t>
            </a:r>
            <a:r>
              <a:rPr lang="uk-UA" altLang="ja-JP" smtClean="0">
                <a:cs typeface="ＭＳ Ｐゴシック"/>
              </a:rPr>
              <a:t> </a:t>
            </a:r>
            <a:endParaRPr lang="uk-UA"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4"/>
          <p:cNvSpPr>
            <a:spLocks noGrp="1"/>
          </p:cNvSpPr>
          <p:nvPr>
            <p:ph type="title"/>
          </p:nvPr>
        </p:nvSpPr>
        <p:spPr>
          <a:xfrm>
            <a:off x="457200" y="274638"/>
            <a:ext cx="8291513" cy="5818187"/>
          </a:xfrm>
        </p:spPr>
        <p:txBody>
          <a:bodyPr/>
          <a:lstStyle/>
          <a:p>
            <a:r>
              <a:rPr lang="uk-UA" altLang="ja-JP" sz="4000" i="1" smtClean="0">
                <a:cs typeface="ＭＳ Ｐゴシック"/>
              </a:rPr>
              <a:t>Дитина не народжується з розвиненим понятійним мисленням, воно не дозріває саме по собі в міру її дорослішання. Як показав Л. Виготський, понятійне мислення формується у процесі навчання, коли дитині доводиться опановувати наукові поняття, коли її навчають цьому в початковій школі</a:t>
            </a:r>
            <a:r>
              <a:rPr lang="uk-UA" altLang="ja-JP" sz="4000" smtClean="0">
                <a:cs typeface="ＭＳ Ｐゴシック"/>
              </a:rPr>
              <a:t>. </a:t>
            </a:r>
            <a:endParaRPr lang="uk-UA" sz="40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a:xfrm>
            <a:off x="457200" y="274638"/>
            <a:ext cx="8291513" cy="1714500"/>
          </a:xfrm>
        </p:spPr>
        <p:txBody>
          <a:bodyPr/>
          <a:lstStyle/>
          <a:p>
            <a:r>
              <a:rPr lang="uk-UA" sz="3200" i="1" smtClean="0"/>
              <a:t>Труднощі, які молодші школярі відчувають при засвоєнні навчального матеріалу з мови, читання, математики, та їх психологічні причини можна розділити на </a:t>
            </a:r>
            <a:r>
              <a:rPr lang="uk-UA" sz="3200" b="1" i="1" smtClean="0"/>
              <a:t>три групи</a:t>
            </a:r>
            <a:r>
              <a:rPr lang="uk-UA" sz="3200" smtClean="0"/>
              <a:t>.</a:t>
            </a:r>
          </a:p>
        </p:txBody>
      </p:sp>
      <p:sp>
        <p:nvSpPr>
          <p:cNvPr id="26626" name="Rectangle 3"/>
          <p:cNvSpPr>
            <a:spLocks noGrp="1"/>
          </p:cNvSpPr>
          <p:nvPr>
            <p:ph type="body" idx="1"/>
          </p:nvPr>
        </p:nvSpPr>
        <p:spPr>
          <a:xfrm>
            <a:off x="2411413" y="2205038"/>
            <a:ext cx="6408737" cy="4319587"/>
          </a:xfrm>
        </p:spPr>
        <p:txBody>
          <a:bodyPr/>
          <a:lstStyle/>
          <a:p>
            <a:r>
              <a:rPr lang="uk-UA" sz="2800" b="1" i="1" smtClean="0"/>
              <a:t>Перша група</a:t>
            </a:r>
            <a:r>
              <a:rPr lang="uk-UA" sz="2800" i="1" smtClean="0"/>
              <a:t> труднощів пов'язана з недоліками формування складних за структурою та багаторівневих за організацією рухових навичок письма й читання. Якість письма значною мірою обумовлюється рівнем розвитку психомоторної сфери учня.</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p:txBody>
          <a:bodyPr/>
          <a:lstStyle/>
          <a:p>
            <a:r>
              <a:rPr lang="uk-UA" sz="4000" b="1" i="1" smtClean="0"/>
              <a:t>Конкретними недоліками розвитку психомоторної сфери є:</a:t>
            </a:r>
          </a:p>
        </p:txBody>
      </p:sp>
      <p:sp>
        <p:nvSpPr>
          <p:cNvPr id="27650" name="Rectangle 3"/>
          <p:cNvSpPr>
            <a:spLocks noGrp="1"/>
          </p:cNvSpPr>
          <p:nvPr>
            <p:ph type="body" idx="1"/>
          </p:nvPr>
        </p:nvSpPr>
        <p:spPr/>
        <p:txBody>
          <a:bodyPr/>
          <a:lstStyle/>
          <a:p>
            <a:r>
              <a:rPr lang="uk-UA" i="1" smtClean="0"/>
              <a:t>Не сформованість зорово-рухової координації;</a:t>
            </a:r>
          </a:p>
          <a:p>
            <a:r>
              <a:rPr lang="uk-UA" i="1" smtClean="0"/>
              <a:t>недостатній рівень диференційованості м'язових зусиль руки;</a:t>
            </a:r>
          </a:p>
          <a:p>
            <a:r>
              <a:rPr lang="uk-UA" i="1" smtClean="0"/>
              <a:t>недоліки в розвитку мікромоторики.</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p:cNvSpPr>
          <p:nvPr>
            <p:ph type="title"/>
          </p:nvPr>
        </p:nvSpPr>
        <p:spPr>
          <a:xfrm>
            <a:off x="457200" y="274638"/>
            <a:ext cx="8075613" cy="562074"/>
          </a:xfrm>
        </p:spPr>
        <p:txBody>
          <a:bodyPr/>
          <a:lstStyle/>
          <a:p>
            <a:r>
              <a:rPr lang="uk-UA" sz="4000" dirty="0" smtClean="0"/>
              <a:t>Труднощі </a:t>
            </a:r>
            <a:endParaRPr lang="uk-UA" sz="4000" dirty="0" smtClean="0"/>
          </a:p>
        </p:txBody>
      </p:sp>
      <p:sp>
        <p:nvSpPr>
          <p:cNvPr id="28674" name="Rectangle 6"/>
          <p:cNvSpPr>
            <a:spLocks noGrp="1"/>
          </p:cNvSpPr>
          <p:nvPr>
            <p:ph type="body" idx="4294967295"/>
          </p:nvPr>
        </p:nvSpPr>
        <p:spPr>
          <a:xfrm>
            <a:off x="1115616" y="332656"/>
            <a:ext cx="7113984" cy="5793507"/>
          </a:xfrm>
        </p:spPr>
        <p:txBody>
          <a:bodyPr/>
          <a:lstStyle/>
          <a:p>
            <a:endParaRPr lang="uk-UA" altLang="ja-JP" sz="4000" b="1" i="1" dirty="0" smtClean="0">
              <a:cs typeface="ＭＳ Ｐゴシック"/>
            </a:endParaRPr>
          </a:p>
          <a:p>
            <a:endParaRPr lang="uk-UA" altLang="ja-JP" sz="4000" b="1" i="1" dirty="0" smtClean="0">
              <a:cs typeface="ＭＳ Ｐゴシック"/>
            </a:endParaRPr>
          </a:p>
          <a:p>
            <a:r>
              <a:rPr lang="uk-UA" altLang="ja-JP" sz="4000" b="1" i="1" dirty="0" smtClean="0">
                <a:cs typeface="ＭＳ Ｐゴシック"/>
              </a:rPr>
              <a:t>Друга </a:t>
            </a:r>
            <a:r>
              <a:rPr lang="uk-UA" altLang="ja-JP" sz="4000" b="1" i="1" dirty="0" smtClean="0">
                <a:cs typeface="ＭＳ Ｐゴシック"/>
              </a:rPr>
              <a:t>група</a:t>
            </a:r>
            <a:r>
              <a:rPr lang="uk-UA" altLang="ja-JP" sz="4000" i="1" dirty="0" smtClean="0">
                <a:cs typeface="ＭＳ Ｐゴシック"/>
              </a:rPr>
              <a:t> труднощів обумовлена особливостями формування когнітивного компонента навичок письма, читання й обчислювальних умінь. </a:t>
            </a:r>
            <a:endParaRPr lang="uk-UA" sz="4000" i="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p:nvPr>
        </p:nvSpPr>
        <p:spPr>
          <a:xfrm>
            <a:off x="457200" y="274638"/>
            <a:ext cx="8362950" cy="1930400"/>
          </a:xfrm>
        </p:spPr>
        <p:txBody>
          <a:bodyPr/>
          <a:lstStyle/>
          <a:p>
            <a:r>
              <a:rPr lang="uk-UA" sz="3600" i="1" smtClean="0"/>
              <a:t>Конкретними психологічними причинами, що лежать в основі цієї групи труднощів, можна назвати такі:</a:t>
            </a:r>
          </a:p>
        </p:txBody>
      </p:sp>
      <p:sp>
        <p:nvSpPr>
          <p:cNvPr id="29698" name="Rectangle 3"/>
          <p:cNvSpPr>
            <a:spLocks noGrp="1"/>
          </p:cNvSpPr>
          <p:nvPr>
            <p:ph type="body" idx="1"/>
          </p:nvPr>
        </p:nvSpPr>
        <p:spPr>
          <a:xfrm>
            <a:off x="2339975" y="2349500"/>
            <a:ext cx="6480175" cy="4175125"/>
          </a:xfrm>
        </p:spPr>
        <p:txBody>
          <a:bodyPr/>
          <a:lstStyle/>
          <a:p>
            <a:pPr>
              <a:lnSpc>
                <a:spcPct val="90000"/>
              </a:lnSpc>
            </a:pPr>
            <a:r>
              <a:rPr lang="uk-UA" i="1" smtClean="0"/>
              <a:t>несформованість просторових уявлень;</a:t>
            </a:r>
          </a:p>
          <a:p>
            <a:pPr>
              <a:lnSpc>
                <a:spcPct val="90000"/>
              </a:lnSpc>
            </a:pPr>
            <a:r>
              <a:rPr lang="uk-UA" i="1" smtClean="0"/>
              <a:t>недоліки в розвитку процесів звуко-літерного аналізу й синтезу та фонетико-фонематичного сприйняття;</a:t>
            </a:r>
          </a:p>
          <a:p>
            <a:pPr>
              <a:lnSpc>
                <a:spcPct val="90000"/>
              </a:lnSpc>
            </a:pPr>
            <a:r>
              <a:rPr lang="uk-UA" i="1" smtClean="0"/>
              <a:t>недоліки в розвитку пізнавальних процесів.</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5"/>
          <p:cNvSpPr>
            <a:spLocks noGrp="1"/>
          </p:cNvSpPr>
          <p:nvPr>
            <p:ph type="title"/>
          </p:nvPr>
        </p:nvSpPr>
        <p:spPr>
          <a:xfrm>
            <a:off x="457200" y="274638"/>
            <a:ext cx="8362950" cy="922114"/>
          </a:xfrm>
        </p:spPr>
        <p:txBody>
          <a:bodyPr/>
          <a:lstStyle/>
          <a:p>
            <a:r>
              <a:rPr lang="uk-UA" sz="4000" dirty="0" smtClean="0"/>
              <a:t>Труднощі </a:t>
            </a:r>
            <a:endParaRPr lang="uk-UA" sz="4000" dirty="0" smtClean="0"/>
          </a:p>
        </p:txBody>
      </p:sp>
      <p:sp>
        <p:nvSpPr>
          <p:cNvPr id="30722" name="Rectangle 6"/>
          <p:cNvSpPr>
            <a:spLocks noGrp="1"/>
          </p:cNvSpPr>
          <p:nvPr>
            <p:ph type="body" idx="1"/>
          </p:nvPr>
        </p:nvSpPr>
        <p:spPr>
          <a:xfrm>
            <a:off x="467544" y="764704"/>
            <a:ext cx="7859713" cy="5360988"/>
          </a:xfrm>
        </p:spPr>
        <p:txBody>
          <a:bodyPr/>
          <a:lstStyle/>
          <a:p>
            <a:endParaRPr lang="uk-UA" altLang="ja-JP" sz="4000" b="1" i="1" dirty="0" smtClean="0">
              <a:cs typeface="ＭＳ Ｐゴシック"/>
            </a:endParaRPr>
          </a:p>
          <a:p>
            <a:endParaRPr lang="uk-UA" altLang="ja-JP" sz="4000" b="1" i="1" dirty="0" smtClean="0">
              <a:cs typeface="ＭＳ Ｐゴシック"/>
            </a:endParaRPr>
          </a:p>
          <a:p>
            <a:r>
              <a:rPr lang="uk-UA" altLang="ja-JP" sz="4000" b="1" i="1" dirty="0" smtClean="0">
                <a:cs typeface="ＭＳ Ｐゴシック"/>
              </a:rPr>
              <a:t>Третя </a:t>
            </a:r>
            <a:r>
              <a:rPr lang="uk-UA" altLang="ja-JP" sz="4000" b="1" i="1" dirty="0" smtClean="0">
                <a:cs typeface="ＭＳ Ｐゴシック"/>
              </a:rPr>
              <a:t>група</a:t>
            </a:r>
            <a:r>
              <a:rPr lang="uk-UA" altLang="ja-JP" sz="4000" i="1" dirty="0" smtClean="0">
                <a:cs typeface="ＭＳ Ｐゴシック"/>
              </a:rPr>
              <a:t> труднощів пов'язана з недоліками у формуванні регуляторного компонента навичок письма, читання й обчислювальних умінь. </a:t>
            </a:r>
            <a:endParaRPr lang="uk-UA" sz="4000" i="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p:cNvSpPr>
          <p:nvPr>
            <p:ph type="title"/>
          </p:nvPr>
        </p:nvSpPr>
        <p:spPr/>
        <p:txBody>
          <a:bodyPr/>
          <a:lstStyle/>
          <a:p>
            <a:pPr algn="l" eaLnBrk="1" hangingPunct="1"/>
            <a:r>
              <a:rPr lang="uk-UA" sz="2400" b="1" i="1" dirty="0" smtClean="0"/>
              <a:t>У психолого-педагогічній літературі вживаються два поняття, які характеризують це явище: неуспішність і відставання. В. </a:t>
            </a:r>
            <a:r>
              <a:rPr lang="uk-UA" sz="2400" b="1" i="1" dirty="0" err="1" smtClean="0"/>
              <a:t>Цетлін</a:t>
            </a:r>
            <a:r>
              <a:rPr lang="uk-UA" sz="2400" b="1" i="1" dirty="0" smtClean="0"/>
              <a:t> дає таке їх визначення.</a:t>
            </a:r>
            <a:br>
              <a:rPr lang="uk-UA" sz="2400" b="1" i="1" dirty="0" smtClean="0"/>
            </a:br>
            <a:endParaRPr lang="uk-UA" sz="2400" b="1" i="1" dirty="0" smtClean="0"/>
          </a:p>
        </p:txBody>
      </p:sp>
      <p:sp>
        <p:nvSpPr>
          <p:cNvPr id="14338" name="Rectangle 3"/>
          <p:cNvSpPr>
            <a:spLocks noGrp="1"/>
          </p:cNvSpPr>
          <p:nvPr>
            <p:ph type="body" idx="1"/>
          </p:nvPr>
        </p:nvSpPr>
        <p:spPr/>
        <p:txBody>
          <a:bodyPr/>
          <a:lstStyle/>
          <a:p>
            <a:pPr eaLnBrk="1" hangingPunct="1">
              <a:lnSpc>
                <a:spcPct val="90000"/>
              </a:lnSpc>
            </a:pPr>
            <a:r>
              <a:rPr lang="uk-UA" sz="2800" b="1" i="1" smtClean="0"/>
              <a:t>Неуспішність</a:t>
            </a:r>
            <a:r>
              <a:rPr lang="uk-UA" sz="2800" i="1" smtClean="0"/>
              <a:t> — невідповідність підготовки учнів вимогам змісту освіти, фіксована через певний період навчання (вивчення розді­лу, в кінці чверті, півріччя).</a:t>
            </a:r>
            <a:br>
              <a:rPr lang="uk-UA" sz="2800" i="1" smtClean="0"/>
            </a:br>
            <a:endParaRPr lang="uk-UA" sz="2800" i="1" smtClean="0"/>
          </a:p>
          <a:p>
            <a:pPr eaLnBrk="1" hangingPunct="1">
              <a:lnSpc>
                <a:spcPct val="90000"/>
              </a:lnSpc>
            </a:pPr>
            <a:r>
              <a:rPr lang="uk-UA" b="1" i="1" smtClean="0"/>
              <a:t>Відставання</a:t>
            </a:r>
            <a:r>
              <a:rPr lang="uk-UA" i="1" smtClean="0"/>
              <a:t> — невиконання вимог (або однієї з них) на одному з проміжних етапів того відрізка навчального процесу, який є тим­часовою межею для визначення успішності.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4"/>
          <p:cNvSpPr>
            <a:spLocks noGrp="1"/>
          </p:cNvSpPr>
          <p:nvPr>
            <p:ph type="title"/>
          </p:nvPr>
        </p:nvSpPr>
        <p:spPr>
          <a:xfrm>
            <a:off x="457200" y="274638"/>
            <a:ext cx="8147050" cy="4090987"/>
          </a:xfrm>
        </p:spPr>
        <p:txBody>
          <a:bodyPr/>
          <a:lstStyle/>
          <a:p>
            <a:r>
              <a:rPr lang="uk-UA" altLang="ja-JP" sz="4000" i="1" smtClean="0">
                <a:cs typeface="ＭＳ Ｐゴシック"/>
              </a:rPr>
              <a:t>Конкретна психологічна причина, що лежить в основі цієї групи труднощів, складається в несформованості процесів самоконтролю й саморегуляції.</a:t>
            </a:r>
            <a:r>
              <a:rPr lang="uk-UA" altLang="ja-JP" sz="4000" smtClean="0">
                <a:cs typeface="ＭＳ Ｐゴシック"/>
              </a:rPr>
              <a:t> </a:t>
            </a:r>
            <a:endParaRPr lang="uk-UA" sz="40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p:nvPr>
        </p:nvSpPr>
        <p:spPr>
          <a:xfrm>
            <a:off x="457200" y="274638"/>
            <a:ext cx="8435975" cy="1641475"/>
          </a:xfrm>
        </p:spPr>
        <p:txBody>
          <a:bodyPr/>
          <a:lstStyle/>
          <a:p>
            <a:r>
              <a:rPr lang="uk-UA" sz="4000" i="1" smtClean="0"/>
              <a:t>Наслідками недостатності процесів самоконтролю й саморегуляції можуть бути:</a:t>
            </a:r>
          </a:p>
        </p:txBody>
      </p:sp>
      <p:sp>
        <p:nvSpPr>
          <p:cNvPr id="32770" name="Rectangle 3"/>
          <p:cNvSpPr>
            <a:spLocks noGrp="1"/>
          </p:cNvSpPr>
          <p:nvPr>
            <p:ph type="body" idx="1"/>
          </p:nvPr>
        </p:nvSpPr>
        <p:spPr>
          <a:xfrm>
            <a:off x="1763713" y="2205038"/>
            <a:ext cx="7056437" cy="4352925"/>
          </a:xfrm>
        </p:spPr>
        <p:txBody>
          <a:bodyPr/>
          <a:lstStyle/>
          <a:p>
            <a:pPr>
              <a:lnSpc>
                <a:spcPct val="90000"/>
              </a:lnSpc>
            </a:pPr>
            <a:r>
              <a:rPr lang="uk-UA" i="1" smtClean="0"/>
              <a:t>невміння виявляти свої помилки;</a:t>
            </a:r>
          </a:p>
          <a:p>
            <a:pPr>
              <a:lnSpc>
                <a:spcPct val="90000"/>
              </a:lnSpc>
            </a:pPr>
            <a:r>
              <a:rPr lang="uk-UA" i="1" smtClean="0"/>
              <a:t>зростання кількості помилок до кінця роботи;</a:t>
            </a:r>
          </a:p>
          <a:p>
            <a:pPr>
              <a:lnSpc>
                <a:spcPct val="90000"/>
              </a:lnSpc>
            </a:pPr>
            <a:r>
              <a:rPr lang="uk-UA" i="1" smtClean="0"/>
              <a:t>виконання вимог учителя не в повному обсязі;</a:t>
            </a:r>
          </a:p>
          <a:p>
            <a:pPr>
              <a:lnSpc>
                <a:spcPct val="90000"/>
              </a:lnSpc>
            </a:pPr>
            <a:r>
              <a:rPr lang="uk-UA" i="1" smtClean="0"/>
              <a:t>труднощі з формуванням рухової навички письма;</a:t>
            </a:r>
          </a:p>
          <a:p>
            <a:pPr>
              <a:lnSpc>
                <a:spcPct val="90000"/>
              </a:lnSpc>
            </a:pPr>
            <a:r>
              <a:rPr lang="uk-UA" i="1" smtClean="0"/>
              <a:t>повільний темп письма.</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4"/>
          <p:cNvSpPr>
            <a:spLocks noGrp="1"/>
          </p:cNvSpPr>
          <p:nvPr>
            <p:ph type="title"/>
          </p:nvPr>
        </p:nvSpPr>
        <p:spPr>
          <a:xfrm>
            <a:off x="457200" y="274638"/>
            <a:ext cx="8435975" cy="5818187"/>
          </a:xfrm>
        </p:spPr>
        <p:txBody>
          <a:bodyPr/>
          <a:lstStyle/>
          <a:p>
            <a:r>
              <a:rPr lang="uk-UA" smtClean="0"/>
              <a:t> </a:t>
            </a:r>
            <a:r>
              <a:rPr lang="uk-UA" sz="3600" i="1" smtClean="0"/>
              <a:t> Особливо слід зазначити труднощі в навчанні, викликані </a:t>
            </a:r>
            <a:r>
              <a:rPr lang="uk-UA" sz="3600" b="1" i="1" smtClean="0"/>
              <a:t>особливостями темпераменту</a:t>
            </a:r>
            <a:r>
              <a:rPr lang="uk-UA" sz="3600" i="1" smtClean="0"/>
              <a:t> учнів, що відбиває своєрідність природної організації їх нервової системи. У першу чергу це стосується повільних дітей - </a:t>
            </a:r>
            <a:r>
              <a:rPr lang="uk-UA" sz="3600" b="1" i="1" smtClean="0"/>
              <a:t>дітей із флегматичним темпераментом</a:t>
            </a:r>
            <a:r>
              <a:rPr lang="uk-UA" sz="3600" i="1" smtClean="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p:cNvSpPr>
          <p:nvPr>
            <p:ph type="title"/>
          </p:nvPr>
        </p:nvSpPr>
        <p:spPr>
          <a:xfrm>
            <a:off x="457200" y="274638"/>
            <a:ext cx="8686800" cy="2001837"/>
          </a:xfrm>
        </p:spPr>
        <p:txBody>
          <a:bodyPr/>
          <a:lstStyle/>
          <a:p>
            <a:r>
              <a:rPr lang="uk-UA" sz="3200" b="1" i="1" smtClean="0"/>
              <a:t>У навчальній роботі в них можуть виникнути певні труднощі, обумовлені їхніми індивідуально-типологічними особливостями:</a:t>
            </a:r>
          </a:p>
        </p:txBody>
      </p:sp>
      <p:sp>
        <p:nvSpPr>
          <p:cNvPr id="34818" name="Rectangle 3"/>
          <p:cNvSpPr>
            <a:spLocks noGrp="1"/>
          </p:cNvSpPr>
          <p:nvPr>
            <p:ph type="body" idx="1"/>
          </p:nvPr>
        </p:nvSpPr>
        <p:spPr>
          <a:xfrm>
            <a:off x="1187450" y="2060575"/>
            <a:ext cx="7561263" cy="4065588"/>
          </a:xfrm>
        </p:spPr>
        <p:txBody>
          <a:bodyPr/>
          <a:lstStyle/>
          <a:p>
            <a:pPr>
              <a:lnSpc>
                <a:spcPct val="90000"/>
              </a:lnSpc>
            </a:pPr>
            <a:r>
              <a:rPr lang="uk-UA" sz="2800" i="1" smtClean="0"/>
              <a:t>пропуск букв, складів, недописування слів і речень (унаслідок того, що учень-флегматик квапиться, щоб не відстати від класу);</a:t>
            </a:r>
          </a:p>
          <a:p>
            <a:pPr>
              <a:lnSpc>
                <a:spcPct val="90000"/>
              </a:lnSpc>
            </a:pPr>
            <a:r>
              <a:rPr lang="uk-UA" sz="2800" i="1" smtClean="0"/>
              <a:t>повільний темп письма, читання, рахування;</a:t>
            </a:r>
          </a:p>
          <a:p>
            <a:pPr>
              <a:lnSpc>
                <a:spcPct val="90000"/>
              </a:lnSpc>
            </a:pPr>
            <a:r>
              <a:rPr lang="uk-UA" sz="2800" i="1" smtClean="0"/>
              <a:t>невиконання письмових завдань у повному обсязі при обмеженні часу, відведеного на роботу;</a:t>
            </a:r>
          </a:p>
          <a:p>
            <a:pPr>
              <a:lnSpc>
                <a:spcPct val="90000"/>
              </a:lnSpc>
            </a:pPr>
            <a:r>
              <a:rPr lang="uk-UA" sz="2800" i="1" smtClean="0"/>
              <a:t>уповільнене протікання розумової діяльності.</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p:nvPr>
        </p:nvSpPr>
        <p:spPr/>
        <p:txBody>
          <a:bodyPr/>
          <a:lstStyle/>
          <a:p>
            <a:r>
              <a:rPr lang="uk-UA" sz="2800" b="1" i="1" smtClean="0"/>
              <a:t>До психологічних причин неуспішності варто віднести також таке:</a:t>
            </a:r>
          </a:p>
        </p:txBody>
      </p:sp>
      <p:sp>
        <p:nvSpPr>
          <p:cNvPr id="35842" name="Rectangle 3"/>
          <p:cNvSpPr>
            <a:spLocks noGrp="1"/>
          </p:cNvSpPr>
          <p:nvPr>
            <p:ph type="body" idx="1"/>
          </p:nvPr>
        </p:nvSpPr>
        <p:spPr>
          <a:xfrm>
            <a:off x="1476375" y="1600200"/>
            <a:ext cx="7210425" cy="4525963"/>
          </a:xfrm>
        </p:spPr>
        <p:txBody>
          <a:bodyPr/>
          <a:lstStyle/>
          <a:p>
            <a:pPr>
              <a:lnSpc>
                <a:spcPct val="90000"/>
              </a:lnSpc>
            </a:pPr>
            <a:r>
              <a:rPr lang="uk-UA" sz="2800" i="1" smtClean="0"/>
              <a:t>недоліки пізнавальної діяльності;</a:t>
            </a:r>
          </a:p>
          <a:p>
            <a:pPr>
              <a:lnSpc>
                <a:spcPct val="90000"/>
              </a:lnSpc>
            </a:pPr>
            <a:r>
              <a:rPr lang="uk-UA" sz="2800" i="1" smtClean="0"/>
              <a:t>несформованість прийомів навчальної діяльності;</a:t>
            </a:r>
          </a:p>
          <a:p>
            <a:pPr>
              <a:lnSpc>
                <a:spcPct val="90000"/>
              </a:lnSpc>
            </a:pPr>
            <a:r>
              <a:rPr lang="uk-UA" sz="2800" i="1" smtClean="0"/>
              <a:t>недоліки в розвитку мотиваційної сфери дитини;</a:t>
            </a:r>
          </a:p>
          <a:p>
            <a:pPr>
              <a:lnSpc>
                <a:spcPct val="90000"/>
              </a:lnSpc>
            </a:pPr>
            <a:r>
              <a:rPr lang="uk-UA" sz="2800" i="1" smtClean="0"/>
              <a:t>неадекватне використання дитиною своїх індивідуальних типологічних особливостей;</a:t>
            </a:r>
          </a:p>
          <a:p>
            <a:pPr>
              <a:lnSpc>
                <a:spcPct val="90000"/>
              </a:lnSpc>
            </a:pPr>
            <a:r>
              <a:rPr lang="uk-UA" sz="2800" i="1" smtClean="0"/>
              <a:t>невміння вчитись, переборювати труднощі;</a:t>
            </a:r>
          </a:p>
          <a:p>
            <a:pPr>
              <a:lnSpc>
                <a:spcPct val="90000"/>
              </a:lnSpc>
            </a:pPr>
            <a:r>
              <a:rPr lang="uk-UA" sz="2800" i="1" smtClean="0"/>
              <a:t>труднощі засвоєння навчального матеріалу.</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4"/>
          <p:cNvSpPr>
            <a:spLocks noGrp="1"/>
          </p:cNvSpPr>
          <p:nvPr>
            <p:ph type="title"/>
          </p:nvPr>
        </p:nvSpPr>
        <p:spPr>
          <a:xfrm>
            <a:off x="457200" y="274638"/>
            <a:ext cx="8362950" cy="6107112"/>
          </a:xfrm>
        </p:spPr>
        <p:txBody>
          <a:bodyPr/>
          <a:lstStyle/>
          <a:p>
            <a:r>
              <a:rPr lang="uk-UA" sz="3200" b="1" i="1" dirty="0" smtClean="0"/>
              <a:t>Робота зі </a:t>
            </a:r>
            <a:r>
              <a:rPr lang="uk-UA" sz="3200" b="1" i="1" dirty="0" err="1" smtClean="0"/>
              <a:t>слабовстигаючими</a:t>
            </a:r>
            <a:r>
              <a:rPr lang="uk-UA" sz="3200" b="1" i="1" dirty="0" smtClean="0"/>
              <a:t> </a:t>
            </a:r>
            <a:r>
              <a:rPr lang="uk-UA" sz="3200" b="1" i="1" dirty="0" smtClean="0"/>
              <a:t>учнями повинна будуватися за принципом </a:t>
            </a:r>
            <a:r>
              <a:rPr lang="uk-UA" sz="3200" i="1" dirty="0" smtClean="0"/>
              <a:t>заповнення пробілів у розвитку та вихованні. Їх необхідно навчити слухати, бачити, сприймати, переказувати текст і  відповідати на запитання, виділяти у прочитаному головне. Особливу увага варто приділяти розвитку мови, тому що розумовий розвиток визначається мовним розвитком, що залежить від того, чи багато дитина читає, чи вчиться вона переказувати прочитане, чи відповідає на запитання осмислено.</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4"/>
          <p:cNvSpPr>
            <a:spLocks noGrp="1"/>
          </p:cNvSpPr>
          <p:nvPr>
            <p:ph type="title"/>
          </p:nvPr>
        </p:nvSpPr>
        <p:spPr>
          <a:xfrm>
            <a:off x="457200" y="274638"/>
            <a:ext cx="8435975" cy="6249987"/>
          </a:xfrm>
        </p:spPr>
        <p:txBody>
          <a:bodyPr/>
          <a:lstStyle/>
          <a:p>
            <a:r>
              <a:rPr lang="uk-UA" sz="2800" b="1" i="1" smtClean="0"/>
              <a:t>В початковій школі закладаються основи подальшого благополуччя школяра</a:t>
            </a:r>
            <a:r>
              <a:rPr lang="uk-UA" sz="2800" i="1" smtClean="0"/>
              <a:t>, </a:t>
            </a:r>
            <a:r>
              <a:rPr lang="uk-UA" sz="2800" b="1" i="1" smtClean="0"/>
              <a:t>а саме:</a:t>
            </a:r>
            <a:br>
              <a:rPr lang="uk-UA" sz="2800" b="1" i="1" smtClean="0"/>
            </a:br>
            <a:r>
              <a:rPr lang="uk-UA" sz="2800" b="1" i="1" smtClean="0"/>
              <a:t>його вміння вчитись; стосунки з однолітками.</a:t>
            </a:r>
            <a:br>
              <a:rPr lang="uk-UA" sz="2800" b="1" i="1" smtClean="0"/>
            </a:br>
            <a:r>
              <a:rPr lang="uk-UA" sz="2800" i="1" smtClean="0"/>
              <a:t> Тому ставлення до дітей, особливо з </a:t>
            </a:r>
            <a:r>
              <a:rPr lang="uk-UA" sz="2800" b="1" i="1" smtClean="0"/>
              <a:t>«групи ризику»,</a:t>
            </a:r>
            <a:r>
              <a:rPr lang="uk-UA" sz="2800" i="1" smtClean="0"/>
              <a:t> повинно бути доброзичливим, дружнім. Необхідно, щоб успіх переживався учнями як радість, цьому повинна сприяти позитивна емоційна оцінка з боку вчителя. Велика увага повинна приділятись розвитку в дітей здатності до самооцінки своєї роботи. Самооцінка дозволяє спокійніше ставитись до результатів своєї діяльності й оцінки з боку дорослого.</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p:cNvSpPr>
          <p:nvPr>
            <p:ph type="title"/>
          </p:nvPr>
        </p:nvSpPr>
        <p:spPr>
          <a:xfrm>
            <a:off x="457200" y="274638"/>
            <a:ext cx="8291513" cy="4667250"/>
          </a:xfrm>
        </p:spPr>
        <p:txBody>
          <a:bodyPr/>
          <a:lstStyle/>
          <a:p>
            <a:r>
              <a:rPr lang="uk-UA" sz="4000" smtClean="0"/>
              <a:t> </a:t>
            </a:r>
            <a:r>
              <a:rPr lang="uk-UA" sz="4000" i="1" smtClean="0"/>
              <a:t>Щоб подолати стійке і широко профільне відставання учнів, слід: вживати заходів щодо усунення епізодичного і часткового відставання; координувати дії всіх учителів з предметів, з яких учень не встигає.</a:t>
            </a:r>
            <a:r>
              <a:rPr lang="uk-UA" sz="4000" smtClean="0"/>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p:cNvSpPr>
          <p:nvPr>
            <p:ph type="title"/>
          </p:nvPr>
        </p:nvSpPr>
        <p:spPr>
          <a:xfrm>
            <a:off x="457200" y="274638"/>
            <a:ext cx="8435975" cy="4810125"/>
          </a:xfrm>
        </p:spPr>
        <p:txBody>
          <a:bodyPr/>
          <a:lstStyle/>
          <a:p>
            <a:r>
              <a:rPr lang="uk-UA" sz="3600" i="1" smtClean="0"/>
              <a:t>У процесі подолання неуспішності загалом усувають прогалини в знаннях та навичках самостійної навчальної праці; розвивають в учнів увагу, уяву, пам'ять, мислення; долають негативне ставлення до навчання і виховують інтерес до знань; усувають зовнішні чинники, що призвели до неуспішності.</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p:cNvSpPr>
          <p:nvPr>
            <p:ph type="title"/>
          </p:nvPr>
        </p:nvSpPr>
        <p:spPr>
          <a:xfrm>
            <a:off x="457200" y="274638"/>
            <a:ext cx="7570788" cy="3154362"/>
          </a:xfrm>
        </p:spPr>
        <p:txBody>
          <a:bodyPr/>
          <a:lstStyle/>
          <a:p>
            <a:r>
              <a:rPr lang="uk-UA" altLang="ja-JP" smtClean="0"/>
              <a:t> </a:t>
            </a:r>
            <a:r>
              <a:rPr lang="uk-UA" altLang="ja-JP" i="1" smtClean="0"/>
              <a:t>Один із шляхів подолання неуспішності — додаткові заняття з невстигаючими учнями.</a:t>
            </a:r>
            <a:r>
              <a:rPr lang="uk-UA" altLang="ja-JP" smtClean="0"/>
              <a:t> </a:t>
            </a:r>
            <a:endParaRPr lang="uk-UA"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5"/>
          <p:cNvSpPr>
            <a:spLocks noGrp="1"/>
          </p:cNvSpPr>
          <p:nvPr>
            <p:ph type="title"/>
          </p:nvPr>
        </p:nvSpPr>
        <p:spPr>
          <a:xfrm>
            <a:off x="457200" y="274638"/>
            <a:ext cx="8229600" cy="1143000"/>
          </a:xfrm>
        </p:spPr>
        <p:txBody>
          <a:bodyPr/>
          <a:lstStyle/>
          <a:p>
            <a:pPr eaLnBrk="1" hangingPunct="1"/>
            <a:r>
              <a:rPr lang="uk-UA" sz="3200" i="1" smtClean="0"/>
              <a:t>Неуспішність і відставання взаємопов'язані.</a:t>
            </a:r>
            <a:br>
              <a:rPr lang="uk-UA" sz="3200" i="1" smtClean="0"/>
            </a:br>
            <a:endParaRPr lang="uk-UA" sz="3200" i="1" smtClean="0"/>
          </a:p>
        </p:txBody>
      </p:sp>
      <p:sp>
        <p:nvSpPr>
          <p:cNvPr id="15364" name="Rectangle 4"/>
          <p:cNvSpPr>
            <a:spLocks noGrp="1"/>
          </p:cNvSpPr>
          <p:nvPr>
            <p:ph type="body" sz="half" idx="4294967295"/>
          </p:nvPr>
        </p:nvSpPr>
        <p:spPr>
          <a:xfrm>
            <a:off x="457200" y="1600200"/>
            <a:ext cx="4038600" cy="4525963"/>
          </a:xfrm>
        </p:spPr>
        <p:txBody>
          <a:bodyPr/>
          <a:lstStyle/>
          <a:p>
            <a:r>
              <a:rPr lang="uk-UA" i="1" smtClean="0"/>
              <a:t>Неуспішність — наслідок процесу відставання, в ній синтезовано окремі відставання</a:t>
            </a:r>
            <a:r>
              <a:rPr lang="uk-UA" smtClean="0"/>
              <a:t>.</a:t>
            </a:r>
          </a:p>
        </p:txBody>
      </p:sp>
      <p:pic>
        <p:nvPicPr>
          <p:cNvPr id="15366" name="Picture 6" descr="images (3)"/>
          <p:cNvPicPr>
            <a:picLocks noGrp="1" noChangeAspect="1" noChangeArrowheads="1"/>
          </p:cNvPicPr>
          <p:nvPr>
            <p:ph type="clipArt" sz="half" idx="4294967295"/>
          </p:nvPr>
        </p:nvPicPr>
        <p:blipFill>
          <a:blip r:embed="rId2" cstate="print"/>
          <a:srcRect/>
          <a:stretch>
            <a:fillRect/>
          </a:stretch>
        </p:blipFill>
        <p:spPr>
          <a:xfrm>
            <a:off x="4211638" y="1557338"/>
            <a:ext cx="4608512" cy="4392612"/>
          </a:xfr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Grp="1"/>
          </p:cNvSpPr>
          <p:nvPr>
            <p:ph type="title"/>
          </p:nvPr>
        </p:nvSpPr>
        <p:spPr/>
        <p:txBody>
          <a:bodyPr/>
          <a:lstStyle/>
          <a:p>
            <a:r>
              <a:rPr lang="uk-UA" i="1" smtClean="0"/>
              <a:t>Перш за все “ДОВІРА”</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80" name="Rectangle 16"/>
          <p:cNvSpPr>
            <a:spLocks noGrp="1"/>
          </p:cNvSpPr>
          <p:nvPr>
            <p:ph type="title"/>
          </p:nvPr>
        </p:nvSpPr>
        <p:spPr/>
        <p:txBody>
          <a:bodyPr/>
          <a:lstStyle/>
          <a:p>
            <a:r>
              <a:rPr lang="uk-UA" altLang="ja-JP" smtClean="0"/>
              <a:t> </a:t>
            </a:r>
            <a:r>
              <a:rPr lang="uk-UA" altLang="ja-JP" i="1" smtClean="0"/>
              <a:t>Методи і прийоми занять</a:t>
            </a:r>
            <a:r>
              <a:rPr lang="uk-UA" altLang="ja-JP" smtClean="0"/>
              <a:t> </a:t>
            </a:r>
            <a:endParaRPr lang="uk-UA" smtClean="0"/>
          </a:p>
        </p:txBody>
      </p:sp>
      <p:sp>
        <p:nvSpPr>
          <p:cNvPr id="62481" name="Oval 17"/>
          <p:cNvSpPr>
            <a:spLocks noChangeArrowheads="1"/>
          </p:cNvSpPr>
          <p:nvPr/>
        </p:nvSpPr>
        <p:spPr bwMode="auto">
          <a:xfrm>
            <a:off x="611188" y="2565400"/>
            <a:ext cx="3024187" cy="2016125"/>
          </a:xfrm>
          <a:prstGeom prst="ellipse">
            <a:avLst/>
          </a:prstGeom>
          <a:solidFill>
            <a:schemeClr val="folHlink"/>
          </a:solidFill>
          <a:ln w="9525">
            <a:solidFill>
              <a:schemeClr val="tx1"/>
            </a:solidFill>
            <a:round/>
            <a:headEnd/>
            <a:tailEnd/>
          </a:ln>
          <a:effectLst/>
        </p:spPr>
        <p:txBody>
          <a:bodyPr wrap="none" anchor="ctr"/>
          <a:lstStyle/>
          <a:p>
            <a:pPr algn="ctr"/>
            <a:r>
              <a:rPr lang="uk-UA">
                <a:solidFill>
                  <a:schemeClr val="bg1"/>
                </a:solidFill>
              </a:rPr>
              <a:t>Різноманітні</a:t>
            </a:r>
          </a:p>
        </p:txBody>
      </p:sp>
      <p:sp>
        <p:nvSpPr>
          <p:cNvPr id="62483" name="Oval 19"/>
          <p:cNvSpPr>
            <a:spLocks noChangeArrowheads="1"/>
          </p:cNvSpPr>
          <p:nvPr/>
        </p:nvSpPr>
        <p:spPr bwMode="auto">
          <a:xfrm>
            <a:off x="4859338" y="2565400"/>
            <a:ext cx="3384550" cy="1944688"/>
          </a:xfrm>
          <a:prstGeom prst="ellipse">
            <a:avLst/>
          </a:prstGeom>
          <a:solidFill>
            <a:schemeClr val="folHlink"/>
          </a:solidFill>
          <a:ln w="9525">
            <a:solidFill>
              <a:schemeClr val="tx1"/>
            </a:solidFill>
            <a:round/>
            <a:headEnd/>
            <a:tailEnd/>
          </a:ln>
          <a:effectLst/>
        </p:spPr>
        <p:txBody>
          <a:bodyPr wrap="none" anchor="ctr"/>
          <a:lstStyle/>
          <a:p>
            <a:pPr algn="ctr"/>
            <a:r>
              <a:rPr lang="uk-UA">
                <a:solidFill>
                  <a:schemeClr val="bg1"/>
                </a:solidFill>
              </a:rPr>
              <a:t>Індивідуальні</a:t>
            </a:r>
          </a:p>
        </p:txBody>
      </p:sp>
      <p:sp>
        <p:nvSpPr>
          <p:cNvPr id="62484" name="Line 20"/>
          <p:cNvSpPr>
            <a:spLocks noChangeShapeType="1"/>
          </p:cNvSpPr>
          <p:nvPr/>
        </p:nvSpPr>
        <p:spPr bwMode="auto">
          <a:xfrm flipH="1">
            <a:off x="2843213" y="1125538"/>
            <a:ext cx="1582737" cy="1584325"/>
          </a:xfrm>
          <a:prstGeom prst="line">
            <a:avLst/>
          </a:prstGeom>
          <a:noFill/>
          <a:ln w="9525">
            <a:solidFill>
              <a:schemeClr val="tx1"/>
            </a:solidFill>
            <a:round/>
            <a:headEnd/>
            <a:tailEnd type="triangle" w="med" len="med"/>
          </a:ln>
          <a:effectLst/>
        </p:spPr>
        <p:txBody>
          <a:bodyPr/>
          <a:lstStyle/>
          <a:p>
            <a:endParaRPr lang="uk-UA"/>
          </a:p>
        </p:txBody>
      </p:sp>
      <p:sp>
        <p:nvSpPr>
          <p:cNvPr id="62485" name="Line 21"/>
          <p:cNvSpPr>
            <a:spLocks noChangeShapeType="1"/>
          </p:cNvSpPr>
          <p:nvPr/>
        </p:nvSpPr>
        <p:spPr bwMode="auto">
          <a:xfrm>
            <a:off x="4500563" y="1125538"/>
            <a:ext cx="1295400" cy="1584325"/>
          </a:xfrm>
          <a:prstGeom prst="line">
            <a:avLst/>
          </a:prstGeom>
          <a:noFill/>
          <a:ln w="12700">
            <a:solidFill>
              <a:schemeClr val="tx1"/>
            </a:solidFill>
            <a:round/>
            <a:headEnd/>
            <a:tailEnd type="triangle" w="med" len="med"/>
          </a:ln>
          <a:effectLst/>
        </p:spPr>
        <p:txBody>
          <a:bodyPr/>
          <a:lstStyle/>
          <a:p>
            <a:endParaRPr lang="uk-UA"/>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p:nvPr>
        </p:nvSpPr>
        <p:spPr/>
        <p:txBody>
          <a:bodyPr/>
          <a:lstStyle/>
          <a:p>
            <a:r>
              <a:rPr lang="uk-UA" sz="3200" b="1" i="1" dirty="0" smtClean="0"/>
              <a:t>Рекомендації  вчителям щодо роботи зі «слабкими» учнями:</a:t>
            </a:r>
          </a:p>
        </p:txBody>
      </p:sp>
      <p:sp>
        <p:nvSpPr>
          <p:cNvPr id="38914" name="Rectangle 3"/>
          <p:cNvSpPr>
            <a:spLocks noGrp="1"/>
          </p:cNvSpPr>
          <p:nvPr>
            <p:ph type="body" idx="1"/>
          </p:nvPr>
        </p:nvSpPr>
        <p:spPr/>
        <p:txBody>
          <a:bodyPr/>
          <a:lstStyle/>
          <a:p>
            <a:r>
              <a:rPr lang="uk-UA" i="1" smtClean="0"/>
              <a:t>Не ставити «слабкого» в ситуацію несподіваного запитання й не вимагати швидкої відповіді на нього, давати учню достатньо часу на обмірковування та підготовку.</a:t>
            </a:r>
          </a:p>
          <a:p>
            <a:r>
              <a:rPr lang="uk-UA" i="1" smtClean="0"/>
              <a:t>Бажано, щоб відповідь була не в усній, а в письмовій формі.</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4"/>
          <p:cNvSpPr>
            <a:spLocks noGrp="1"/>
          </p:cNvSpPr>
          <p:nvPr>
            <p:ph type="title"/>
          </p:nvPr>
        </p:nvSpPr>
        <p:spPr>
          <a:xfrm>
            <a:off x="457200" y="274638"/>
            <a:ext cx="8291513" cy="778098"/>
          </a:xfrm>
        </p:spPr>
        <p:txBody>
          <a:bodyPr/>
          <a:lstStyle/>
          <a:p>
            <a:r>
              <a:rPr lang="uk-UA" sz="2800" i="1" dirty="0" smtClean="0"/>
              <a:t>Що не слід:</a:t>
            </a:r>
            <a:endParaRPr lang="uk-UA" sz="2800" i="1" dirty="0" smtClean="0"/>
          </a:p>
        </p:txBody>
      </p:sp>
      <p:sp>
        <p:nvSpPr>
          <p:cNvPr id="39938" name="Rectangle 5"/>
          <p:cNvSpPr>
            <a:spLocks noGrp="1"/>
          </p:cNvSpPr>
          <p:nvPr>
            <p:ph type="body" idx="1"/>
          </p:nvPr>
        </p:nvSpPr>
        <p:spPr>
          <a:xfrm>
            <a:off x="457200" y="549275"/>
            <a:ext cx="8229600" cy="5576888"/>
          </a:xfrm>
        </p:spPr>
        <p:txBody>
          <a:bodyPr/>
          <a:lstStyle/>
          <a:p>
            <a:endParaRPr lang="uk-UA" i="1" dirty="0" smtClean="0"/>
          </a:p>
          <a:p>
            <a:r>
              <a:rPr lang="uk-UA" i="1" dirty="0" smtClean="0"/>
              <a:t>Не </a:t>
            </a:r>
            <a:r>
              <a:rPr lang="uk-UA" i="1" dirty="0" smtClean="0"/>
              <a:t>можна давати для засвоєння в обмежений проміжок часу великий, різноманітний, складний матеріал, треба постаратися розбити його на окремі інформаційні шматки й давати їх поступово, у міру засвоєння.</a:t>
            </a:r>
          </a:p>
          <a:p>
            <a:r>
              <a:rPr lang="uk-UA" i="1" dirty="0" smtClean="0"/>
              <a:t>Не слід примушувати таких учнів відповідати на запитання з нового, щойно засвоєного матеріалу, краще відкласти опитування на наступний урок, давши можливість учням ознайомитись удома.</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p:cNvSpPr>
          <p:nvPr>
            <p:ph type="title"/>
          </p:nvPr>
        </p:nvSpPr>
        <p:spPr>
          <a:xfrm>
            <a:off x="457200" y="274638"/>
            <a:ext cx="8291513" cy="92075"/>
          </a:xfrm>
        </p:spPr>
        <p:txBody>
          <a:bodyPr/>
          <a:lstStyle/>
          <a:p>
            <a:endParaRPr lang="uk-UA" sz="4000" smtClean="0"/>
          </a:p>
        </p:txBody>
      </p:sp>
      <p:sp>
        <p:nvSpPr>
          <p:cNvPr id="40962" name="Rectangle 3"/>
          <p:cNvSpPr>
            <a:spLocks noGrp="1"/>
          </p:cNvSpPr>
          <p:nvPr>
            <p:ph type="body" idx="1"/>
          </p:nvPr>
        </p:nvSpPr>
        <p:spPr>
          <a:xfrm>
            <a:off x="395288" y="549275"/>
            <a:ext cx="8291512" cy="6048375"/>
          </a:xfrm>
        </p:spPr>
        <p:txBody>
          <a:bodyPr/>
          <a:lstStyle/>
          <a:p>
            <a:r>
              <a:rPr lang="uk-UA" i="1" smtClean="0"/>
              <a:t>Шляхом правильної тактики опитувань і заохочень (не тільки оцінкою, а й зауваженнями типу «відмінно», «молодець», «розумник» тощо) треба формувати в таких учнів упевненість у своїх силах, у своїх знаннях, у можливості вчитись. Ця впевненість допоможе учню в екстремальних стресових ситуаціях здачі іспитів, написання контрольних тощо.</a:t>
            </a:r>
          </a:p>
          <a:p>
            <a:r>
              <a:rPr lang="uk-UA" i="1" smtClean="0"/>
              <a:t>Варто обережніше оцінювати невдачі учня, адже він сам дуже болісно до них ставиться.</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p:cNvSpPr>
          <p:nvPr>
            <p:ph type="title"/>
          </p:nvPr>
        </p:nvSpPr>
        <p:spPr>
          <a:xfrm>
            <a:off x="457200" y="274638"/>
            <a:ext cx="8291513" cy="69850"/>
          </a:xfrm>
        </p:spPr>
        <p:txBody>
          <a:bodyPr/>
          <a:lstStyle/>
          <a:p>
            <a:endParaRPr lang="uk-UA" sz="4000" smtClean="0"/>
          </a:p>
        </p:txBody>
      </p:sp>
      <p:sp>
        <p:nvSpPr>
          <p:cNvPr id="41986" name="Rectangle 3"/>
          <p:cNvSpPr>
            <a:spLocks noGrp="1"/>
          </p:cNvSpPr>
          <p:nvPr>
            <p:ph type="body" idx="1"/>
          </p:nvPr>
        </p:nvSpPr>
        <p:spPr>
          <a:xfrm>
            <a:off x="457200" y="476250"/>
            <a:ext cx="8229600" cy="5649913"/>
          </a:xfrm>
        </p:spPr>
        <p:txBody>
          <a:bodyPr/>
          <a:lstStyle/>
          <a:p>
            <a:r>
              <a:rPr lang="uk-UA" smtClean="0"/>
              <a:t> </a:t>
            </a:r>
            <a:r>
              <a:rPr lang="uk-UA" i="1" smtClean="0"/>
              <a:t>Під час підготовки учнем відповіді треба дати йому час для перевірки та виправлення написаного.</a:t>
            </a:r>
          </a:p>
          <a:p>
            <a:r>
              <a:rPr lang="uk-UA" i="1" smtClean="0"/>
              <a:t>Слід у мінімальному ступені відволікати учня, намагатись не переключати його увагу, створювати спокійну, не нервозну обстановку.</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p:nvPr>
        </p:nvSpPr>
        <p:spPr/>
        <p:txBody>
          <a:bodyPr/>
          <a:lstStyle/>
          <a:p>
            <a:r>
              <a:rPr lang="uk-UA" sz="3200" b="1" i="1" smtClean="0"/>
              <a:t>Кожний педагог у своїй роботі спирається на основні закони, на яких будується поведінка учнів:</a:t>
            </a:r>
          </a:p>
        </p:txBody>
      </p:sp>
      <p:sp>
        <p:nvSpPr>
          <p:cNvPr id="43010" name="Rectangle 3"/>
          <p:cNvSpPr>
            <a:spLocks noGrp="1"/>
          </p:cNvSpPr>
          <p:nvPr>
            <p:ph type="body" idx="1"/>
          </p:nvPr>
        </p:nvSpPr>
        <p:spPr/>
        <p:txBody>
          <a:bodyPr/>
          <a:lstStyle/>
          <a:p>
            <a:pPr>
              <a:lnSpc>
                <a:spcPct val="90000"/>
              </a:lnSpc>
            </a:pPr>
            <a:r>
              <a:rPr lang="uk-UA" sz="2800" i="1" smtClean="0"/>
              <a:t>Учні вибирають певний тип поведінки в певних обставинах.</a:t>
            </a:r>
          </a:p>
          <a:p>
            <a:pPr>
              <a:lnSpc>
                <a:spcPct val="90000"/>
              </a:lnSpc>
            </a:pPr>
            <a:r>
              <a:rPr lang="uk-UA" sz="2800" i="1" smtClean="0"/>
              <a:t>Будь-яка поведінка підлягає загальній меті - почувати себе приналежним до шкільного життя.</a:t>
            </a:r>
          </a:p>
          <a:p>
            <a:pPr>
              <a:lnSpc>
                <a:spcPct val="90000"/>
              </a:lnSpc>
            </a:pPr>
            <a:r>
              <a:rPr lang="uk-UA" sz="2800" i="1" smtClean="0"/>
              <a:t>Порушуючи дисципліну, учень усвідомлює, що поводиться неправильно, але може не усвідомлювати, що за цим постає одна з чотирьох цілей: залучення уваги, влада, помста, запобігання невдачі.</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p:nvPr>
        </p:nvSpPr>
        <p:spPr/>
        <p:txBody>
          <a:bodyPr/>
          <a:lstStyle/>
          <a:p>
            <a:r>
              <a:rPr lang="uk-UA" sz="3600" b="1" i="1" smtClean="0"/>
              <a:t>Для вчителя важливо при опитуванні:</a:t>
            </a:r>
          </a:p>
        </p:txBody>
      </p:sp>
      <p:sp>
        <p:nvSpPr>
          <p:cNvPr id="44034" name="Rectangle 3"/>
          <p:cNvSpPr>
            <a:spLocks noGrp="1"/>
          </p:cNvSpPr>
          <p:nvPr>
            <p:ph type="body" idx="1"/>
          </p:nvPr>
        </p:nvSpPr>
        <p:spPr/>
        <p:txBody>
          <a:bodyPr/>
          <a:lstStyle/>
          <a:p>
            <a:pPr>
              <a:lnSpc>
                <a:spcPct val="90000"/>
              </a:lnSpc>
            </a:pPr>
            <a:r>
              <a:rPr lang="uk-UA" sz="2800" i="1" smtClean="0"/>
              <a:t>створювати доброзичливу атмосферу у класі;</a:t>
            </a:r>
          </a:p>
          <a:p>
            <a:pPr>
              <a:lnSpc>
                <a:spcPct val="90000"/>
              </a:lnSpc>
            </a:pPr>
            <a:r>
              <a:rPr lang="uk-UA" sz="2800" i="1" smtClean="0"/>
              <a:t>дозволяти учням перед відповіддю біля дошки користуватись посібниками;</a:t>
            </a:r>
          </a:p>
          <a:p>
            <a:pPr>
              <a:lnSpc>
                <a:spcPct val="90000"/>
              </a:lnSpc>
            </a:pPr>
            <a:r>
              <a:rPr lang="uk-UA" sz="2800" i="1" smtClean="0"/>
              <a:t>давати план відповіді, дозволяти користуватися планом, складеним удома;</a:t>
            </a:r>
          </a:p>
          <a:p>
            <a:pPr>
              <a:lnSpc>
                <a:spcPct val="90000"/>
              </a:lnSpc>
            </a:pPr>
            <a:r>
              <a:rPr lang="uk-UA" sz="2800" i="1" smtClean="0"/>
              <a:t>допомагати сконцентрувати увагу на головних питаннях теми;</a:t>
            </a:r>
          </a:p>
          <a:p>
            <a:pPr>
              <a:lnSpc>
                <a:spcPct val="90000"/>
              </a:lnSpc>
            </a:pPr>
            <a:r>
              <a:rPr lang="uk-UA" sz="2800" i="1" smtClean="0"/>
              <a:t>звертати увагу на типові помилки учнів;</a:t>
            </a:r>
          </a:p>
          <a:p>
            <a:pPr>
              <a:lnSpc>
                <a:spcPct val="90000"/>
              </a:lnSpc>
            </a:pPr>
            <a:r>
              <a:rPr lang="uk-UA" sz="2800" i="1" smtClean="0"/>
              <a:t>підбадьорювати учнів при відповіді, створювати ситуацію успіху.</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p:cNvSpPr>
          <p:nvPr>
            <p:ph type="title"/>
          </p:nvPr>
        </p:nvSpPr>
        <p:spPr/>
        <p:txBody>
          <a:bodyPr/>
          <a:lstStyle/>
          <a:p>
            <a:r>
              <a:rPr lang="uk-UA" sz="3600" b="1" i="1" smtClean="0"/>
              <a:t>При поясненні нового матеріалу:</a:t>
            </a:r>
          </a:p>
        </p:txBody>
      </p:sp>
      <p:sp>
        <p:nvSpPr>
          <p:cNvPr id="45058" name="Rectangle 3"/>
          <p:cNvSpPr>
            <a:spLocks noGrp="1"/>
          </p:cNvSpPr>
          <p:nvPr>
            <p:ph type="body" idx="1"/>
          </p:nvPr>
        </p:nvSpPr>
        <p:spPr/>
        <p:txBody>
          <a:bodyPr/>
          <a:lstStyle/>
          <a:p>
            <a:r>
              <a:rPr lang="uk-UA" sz="2800" i="1" smtClean="0"/>
              <a:t>темп викладу нового матеріалу повинен бути доступним для «слабких» учнів;</a:t>
            </a:r>
          </a:p>
          <a:p>
            <a:r>
              <a:rPr lang="uk-UA" sz="2800" i="1" smtClean="0"/>
              <a:t>акцентувати увагу на головних моментах нової теми;</a:t>
            </a:r>
          </a:p>
          <a:p>
            <a:r>
              <a:rPr lang="uk-UA" sz="2800" i="1" smtClean="0"/>
              <a:t>з'ясовувати ступінь розуміння матеріалу «слабкими» учнями, стимулювати запитання;</a:t>
            </a:r>
          </a:p>
          <a:p>
            <a:r>
              <a:rPr lang="uk-UA" sz="2800" i="1" smtClean="0"/>
              <a:t>використовувати засоби, що збуджують інтерес до теми, наочність, порівняння;</a:t>
            </a:r>
          </a:p>
          <a:p>
            <a:r>
              <a:rPr lang="uk-UA" sz="2800" i="1" smtClean="0"/>
              <a:t>утягувати «слабких» учнів у бесіду.</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p:cNvSpPr>
          <p:nvPr>
            <p:ph type="title"/>
          </p:nvPr>
        </p:nvSpPr>
        <p:spPr/>
        <p:txBody>
          <a:bodyPr/>
          <a:lstStyle/>
          <a:p>
            <a:r>
              <a:rPr lang="uk-UA" b="1" i="1" smtClean="0"/>
              <a:t>У ході виконання вправ:</a:t>
            </a:r>
          </a:p>
        </p:txBody>
      </p:sp>
      <p:sp>
        <p:nvSpPr>
          <p:cNvPr id="46082" name="Rectangle 3"/>
          <p:cNvSpPr>
            <a:spLocks noGrp="1"/>
          </p:cNvSpPr>
          <p:nvPr>
            <p:ph type="body" idx="1"/>
          </p:nvPr>
        </p:nvSpPr>
        <p:spPr/>
        <p:txBody>
          <a:bodyPr/>
          <a:lstStyle/>
          <a:p>
            <a:r>
              <a:rPr lang="uk-UA" i="1" smtClean="0"/>
              <a:t>влучно підбирати вправи для самостійної роботи;</a:t>
            </a:r>
          </a:p>
          <a:p>
            <a:r>
              <a:rPr lang="uk-UA" i="1" smtClean="0"/>
              <a:t>оперативно допомагати «слабким» учням у ході виконання самостійної роботи;</a:t>
            </a:r>
          </a:p>
          <a:p>
            <a:r>
              <a:rPr lang="uk-UA" i="1" smtClean="0"/>
              <a:t>ураховувати темп роботи учнів;</a:t>
            </a:r>
          </a:p>
          <a:p>
            <a:r>
              <a:rPr lang="uk-UA" i="1" smtClean="0"/>
              <a:t>привчати учнів здійснювати самоконтроль у ході самостійної роботи.</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3" name="Rectangle 11"/>
          <p:cNvSpPr>
            <a:spLocks noGrp="1"/>
          </p:cNvSpPr>
          <p:nvPr>
            <p:ph type="title"/>
          </p:nvPr>
        </p:nvSpPr>
        <p:spPr/>
        <p:txBody>
          <a:bodyPr/>
          <a:lstStyle/>
          <a:p>
            <a:r>
              <a:rPr lang="uk-UA" altLang="ja-JP" sz="3600" i="1" smtClean="0"/>
              <a:t>Академік Ю.Бабанський </a:t>
            </a:r>
            <a:br>
              <a:rPr lang="uk-UA" altLang="ja-JP" sz="3600" i="1" smtClean="0"/>
            </a:br>
            <a:r>
              <a:rPr lang="uk-UA" altLang="ja-JP" sz="3600" i="1" smtClean="0"/>
              <a:t>причини неуспішності учнів</a:t>
            </a:r>
            <a:r>
              <a:rPr lang="uk-UA" altLang="ja-JP" sz="4000" smtClean="0"/>
              <a:t> </a:t>
            </a:r>
            <a:endParaRPr lang="uk-UA" sz="4000" smtClean="0"/>
          </a:p>
        </p:txBody>
      </p:sp>
      <p:graphicFrame>
        <p:nvGraphicFramePr>
          <p:cNvPr id="49166" name="Diagram 14"/>
          <p:cNvGraphicFramePr>
            <a:graphicFrameLocks/>
          </p:cNvGraphicFramePr>
          <p:nvPr>
            <p:ph type="dgm" idx="1"/>
          </p:nvPr>
        </p:nvGraphicFramePr>
        <p:xfrm>
          <a:off x="-900113" y="1585913"/>
          <a:ext cx="11160126" cy="5272087"/>
        </p:xfrm>
        <a:graphic>
          <a:graphicData uri="http://schemas.openxmlformats.org/drawingml/2006/compatibility">
            <com:legacyDrawing xmlns:com="http://schemas.openxmlformats.org/drawingml/2006/compatibility" spid="_x0000_s49166"/>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p:cNvSpPr>
          <p:nvPr>
            <p:ph type="title"/>
          </p:nvPr>
        </p:nvSpPr>
        <p:spPr/>
        <p:txBody>
          <a:bodyPr/>
          <a:lstStyle/>
          <a:p>
            <a:r>
              <a:rPr lang="uk-UA" sz="4000" b="1" i="1" smtClean="0"/>
              <a:t>При видачі домашнього завдання:</a:t>
            </a:r>
          </a:p>
        </p:txBody>
      </p:sp>
      <p:sp>
        <p:nvSpPr>
          <p:cNvPr id="47106" name="Rectangle 3"/>
          <p:cNvSpPr>
            <a:spLocks noGrp="1"/>
          </p:cNvSpPr>
          <p:nvPr>
            <p:ph type="body" idx="1"/>
          </p:nvPr>
        </p:nvSpPr>
        <p:spPr/>
        <p:txBody>
          <a:bodyPr/>
          <a:lstStyle/>
          <a:p>
            <a:pPr>
              <a:lnSpc>
                <a:spcPct val="90000"/>
              </a:lnSpc>
            </a:pPr>
            <a:r>
              <a:rPr lang="uk-UA" sz="2800" i="1" smtClean="0"/>
              <a:t>ураховувати оптимальність домашнього завдання;</a:t>
            </a:r>
          </a:p>
          <a:p>
            <a:pPr>
              <a:lnSpc>
                <a:spcPct val="90000"/>
              </a:lnSpc>
            </a:pPr>
            <a:r>
              <a:rPr lang="uk-UA" sz="2800" i="1" smtClean="0"/>
              <a:t>координувати домашнє завдання з іншими уроками;</a:t>
            </a:r>
          </a:p>
          <a:p>
            <a:pPr>
              <a:lnSpc>
                <a:spcPct val="90000"/>
              </a:lnSpc>
            </a:pPr>
            <a:r>
              <a:rPr lang="uk-UA" sz="2800" i="1" smtClean="0"/>
              <a:t>по можливості домашнє завдання повинно містити в собі роботу над помилками;</a:t>
            </a:r>
          </a:p>
          <a:p>
            <a:pPr>
              <a:lnSpc>
                <a:spcPct val="90000"/>
              </a:lnSpc>
            </a:pPr>
            <a:r>
              <a:rPr lang="uk-UA" sz="2800" i="1" smtClean="0"/>
              <a:t>роз'ясняти дітям структуру й особливості виконання домашнього завдання;</a:t>
            </a:r>
          </a:p>
          <a:p>
            <a:pPr>
              <a:lnSpc>
                <a:spcPct val="90000"/>
              </a:lnSpc>
            </a:pPr>
            <a:r>
              <a:rPr lang="uk-UA" sz="2800" i="1" smtClean="0"/>
              <a:t>підбирати індивідуальні завдання для «слабких» учнів.</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p:cNvSpPr>
            <a:spLocks noGrp="1"/>
          </p:cNvSpPr>
          <p:nvPr>
            <p:ph type="title"/>
          </p:nvPr>
        </p:nvSpPr>
        <p:spPr>
          <a:xfrm>
            <a:off x="457200" y="274638"/>
            <a:ext cx="8362950" cy="5602287"/>
          </a:xfrm>
        </p:spPr>
        <p:txBody>
          <a:bodyPr/>
          <a:lstStyle/>
          <a:p>
            <a:pPr eaLnBrk="1" hangingPunct="1"/>
            <a:r>
              <a:rPr lang="uk-UA" sz="4000" i="1" smtClean="0"/>
              <a:t>Загалом причинами неуспішності можуть бути загальне та глибоке відставання з багатьох предметів і за тривалий час, часткове або постійне відставання з кількох складних предметів, епізодичне відставання з одного або кількох навчальних предметів, яке можна подолати.</a:t>
            </a:r>
            <a:r>
              <a:rPr lang="uk-UA" sz="4000" smtClean="0"/>
              <a:t> </a:t>
            </a:r>
            <a:br>
              <a:rPr lang="uk-UA" sz="4000" smtClean="0"/>
            </a:br>
            <a:endParaRPr lang="uk-UA" sz="40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p:cNvSpPr>
          <p:nvPr>
            <p:ph type="title"/>
          </p:nvPr>
        </p:nvSpPr>
        <p:spPr/>
        <p:txBody>
          <a:bodyPr/>
          <a:lstStyle/>
          <a:p>
            <a:pPr eaLnBrk="1" hangingPunct="1"/>
            <a:r>
              <a:rPr lang="uk-UA" sz="4000" i="1" smtClean="0"/>
              <a:t>Причини відставання у навчанні поділяють на такі групи:</a:t>
            </a:r>
            <a:r>
              <a:rPr lang="uk-UA" sz="4000" smtClean="0"/>
              <a:t> </a:t>
            </a:r>
          </a:p>
        </p:txBody>
      </p:sp>
      <p:sp>
        <p:nvSpPr>
          <p:cNvPr id="17410" name="Rectangle 3"/>
          <p:cNvSpPr>
            <a:spLocks noGrp="1"/>
          </p:cNvSpPr>
          <p:nvPr>
            <p:ph type="body" sz="half" idx="1"/>
          </p:nvPr>
        </p:nvSpPr>
        <p:spPr>
          <a:xfrm>
            <a:off x="1259632" y="1600200"/>
            <a:ext cx="7128792" cy="4525963"/>
          </a:xfrm>
        </p:spPr>
        <p:txBody>
          <a:bodyPr/>
          <a:lstStyle/>
          <a:p>
            <a:pPr eaLnBrk="1" hangingPunct="1">
              <a:lnSpc>
                <a:spcPct val="90000"/>
              </a:lnSpc>
            </a:pPr>
            <a:r>
              <a:rPr lang="uk-UA" i="1" dirty="0" smtClean="0"/>
              <a:t>недоліки фізичного та психічного розвитку;</a:t>
            </a:r>
          </a:p>
          <a:p>
            <a:pPr eaLnBrk="1" hangingPunct="1">
              <a:lnSpc>
                <a:spcPct val="90000"/>
              </a:lnSpc>
            </a:pPr>
            <a:r>
              <a:rPr lang="uk-UA" i="1" dirty="0" smtClean="0"/>
              <a:t>недостатній рівень вихованості;</a:t>
            </a:r>
          </a:p>
          <a:p>
            <a:pPr eaLnBrk="1" hangingPunct="1">
              <a:lnSpc>
                <a:spcPct val="90000"/>
              </a:lnSpc>
            </a:pPr>
            <a:r>
              <a:rPr lang="uk-UA" i="1" dirty="0" smtClean="0"/>
              <a:t>недоліки в діяльності школи;</a:t>
            </a:r>
          </a:p>
          <a:p>
            <a:pPr eaLnBrk="1" hangingPunct="1">
              <a:lnSpc>
                <a:spcPct val="90000"/>
              </a:lnSpc>
            </a:pPr>
            <a:r>
              <a:rPr lang="uk-UA" i="1" dirty="0" smtClean="0"/>
              <a:t>негативний вплив атмосфери в сім'ї.</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p:nvPr>
        </p:nvSpPr>
        <p:spPr/>
        <p:txBody>
          <a:bodyPr/>
          <a:lstStyle/>
          <a:p>
            <a:r>
              <a:rPr lang="uk-UA" altLang="ja-JP" sz="4000" i="1" smtClean="0">
                <a:cs typeface="ＭＳ Ｐゴシック"/>
              </a:rPr>
              <a:t>Психологічні причини неуспішності</a:t>
            </a:r>
            <a:r>
              <a:rPr lang="uk-UA" altLang="ja-JP" sz="4000" smtClean="0">
                <a:cs typeface="ＭＳ Ｐゴシック"/>
              </a:rPr>
              <a:t> </a:t>
            </a:r>
            <a:endParaRPr lang="uk-UA" sz="4000" smtClean="0"/>
          </a:p>
        </p:txBody>
      </p:sp>
      <p:sp>
        <p:nvSpPr>
          <p:cNvPr id="18434" name="Rectangle 3"/>
          <p:cNvSpPr>
            <a:spLocks noGrp="1"/>
          </p:cNvSpPr>
          <p:nvPr>
            <p:ph type="body" sz="half" idx="1"/>
          </p:nvPr>
        </p:nvSpPr>
        <p:spPr>
          <a:xfrm>
            <a:off x="457200" y="1600200"/>
            <a:ext cx="8229600" cy="2185988"/>
          </a:xfrm>
        </p:spPr>
        <p:txBody>
          <a:bodyPr/>
          <a:lstStyle/>
          <a:p>
            <a:r>
              <a:rPr lang="uk-UA" altLang="ja-JP" sz="2800" i="1" smtClean="0">
                <a:cs typeface="ＭＳ Ｐゴシック"/>
              </a:rPr>
              <a:t>недоліки та дисгармонічність розвитку інтелектуальних здібностей учнів;</a:t>
            </a:r>
          </a:p>
          <a:p>
            <a:r>
              <a:rPr lang="uk-UA" altLang="ja-JP" sz="2800" i="1" smtClean="0">
                <a:cs typeface="ＭＳ Ｐゴシック"/>
              </a:rPr>
              <a:t>неповноцінність початкових шкільних навичок, основними з яких є навички читання</a:t>
            </a:r>
            <a:r>
              <a:rPr lang="uk-UA" altLang="ja-JP" sz="2800" smtClean="0">
                <a:cs typeface="ＭＳ Ｐゴシック"/>
              </a:rPr>
              <a:t> </a:t>
            </a:r>
            <a:endParaRPr lang="uk-UA" sz="2800" smtClean="0"/>
          </a:p>
        </p:txBody>
      </p:sp>
      <p:pic>
        <p:nvPicPr>
          <p:cNvPr id="18437" name="Picture 5" descr="images (1)"/>
          <p:cNvPicPr>
            <a:picLocks noGrp="1" noChangeAspect="1" noChangeArrowheads="1"/>
          </p:cNvPicPr>
          <p:nvPr>
            <p:ph sz="half" idx="4294967295"/>
          </p:nvPr>
        </p:nvPicPr>
        <p:blipFill>
          <a:blip r:embed="rId2" cstate="print"/>
          <a:srcRect/>
          <a:stretch>
            <a:fillRect/>
          </a:stretch>
        </p:blipFill>
        <p:spPr>
          <a:xfrm>
            <a:off x="2987675" y="3500438"/>
            <a:ext cx="5832475" cy="3024187"/>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p:txBody>
          <a:bodyPr/>
          <a:lstStyle/>
          <a:p>
            <a:r>
              <a:rPr lang="uk-UA" altLang="ja-JP" sz="4000" i="1" smtClean="0">
                <a:cs typeface="ＭＳ Ｐゴシック"/>
              </a:rPr>
              <a:t>Основна задача початкової школи</a:t>
            </a:r>
            <a:r>
              <a:rPr lang="uk-UA" altLang="ja-JP" sz="4000" b="1" smtClean="0">
                <a:cs typeface="ＭＳ Ｐゴシック"/>
              </a:rPr>
              <a:t> </a:t>
            </a:r>
            <a:r>
              <a:rPr lang="uk-UA" altLang="ja-JP" sz="4000" smtClean="0">
                <a:cs typeface="ＭＳ Ｐゴシック"/>
              </a:rPr>
              <a:t> </a:t>
            </a:r>
            <a:endParaRPr lang="uk-UA" sz="4000" smtClean="0"/>
          </a:p>
        </p:txBody>
      </p:sp>
      <p:sp>
        <p:nvSpPr>
          <p:cNvPr id="19458" name="Rectangle 3"/>
          <p:cNvSpPr>
            <a:spLocks noGrp="1"/>
          </p:cNvSpPr>
          <p:nvPr>
            <p:ph type="body" sz="half" idx="1"/>
          </p:nvPr>
        </p:nvSpPr>
        <p:spPr/>
        <p:txBody>
          <a:bodyPr/>
          <a:lstStyle/>
          <a:p>
            <a:r>
              <a:rPr lang="uk-UA" altLang="ja-JP" sz="3600" i="1" smtClean="0">
                <a:cs typeface="ＭＳ Ｐゴシック"/>
              </a:rPr>
              <a:t>адаптувати дитину до нового способу життя;</a:t>
            </a:r>
            <a:endParaRPr lang="uk-UA" sz="3600" i="1" smtClean="0"/>
          </a:p>
        </p:txBody>
      </p:sp>
      <p:sp>
        <p:nvSpPr>
          <p:cNvPr id="19459" name="Rectangle 4"/>
          <p:cNvSpPr>
            <a:spLocks noGrp="1"/>
          </p:cNvSpPr>
          <p:nvPr>
            <p:ph type="body" sz="half" idx="2"/>
          </p:nvPr>
        </p:nvSpPr>
        <p:spPr/>
        <p:txBody>
          <a:bodyPr/>
          <a:lstStyle/>
          <a:p>
            <a:r>
              <a:rPr lang="uk-UA" altLang="ja-JP" sz="3600" i="1" smtClean="0">
                <a:cs typeface="ＭＳ Ｐゴシック"/>
              </a:rPr>
              <a:t>сформувати в неї початкові навички: читати, писати, рахувати.</a:t>
            </a:r>
            <a:endParaRPr lang="uk-UA" sz="3600" i="1" smtClean="0"/>
          </a:p>
          <a:p>
            <a:endParaRPr lang="uk-UA" sz="3600" i="1"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p:nvPr>
        </p:nvSpPr>
        <p:spPr>
          <a:xfrm>
            <a:off x="457200" y="274638"/>
            <a:ext cx="8291513" cy="4233862"/>
          </a:xfrm>
        </p:spPr>
        <p:txBody>
          <a:bodyPr/>
          <a:lstStyle/>
          <a:p>
            <a:r>
              <a:rPr lang="uk-UA" altLang="ja-JP" i="1" smtClean="0">
                <a:cs typeface="ＭＳ Ｐゴシック"/>
              </a:rPr>
              <a:t>Основна задача середньої школи полягає в тому, щоб увести підлітка в систему наук, ознайомити його з основами наукових знань.  </a:t>
            </a:r>
            <a:r>
              <a:rPr lang="uk-UA" altLang="ja-JP" smtClean="0">
                <a:cs typeface="ＭＳ Ｐゴシック"/>
              </a:rPr>
              <a:t> </a:t>
            </a:r>
            <a:endParaRPr lang="uk-UA" smtClean="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1350</Words>
  <Application>Microsoft Office PowerPoint</Application>
  <PresentationFormat>Экран (4:3)</PresentationFormat>
  <Paragraphs>136</Paragraphs>
  <Slides>40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40</vt:i4>
      </vt:variant>
    </vt:vector>
  </HeadingPairs>
  <TitlesOfParts>
    <vt:vector size="45" baseType="lpstr">
      <vt:lpstr>Arial</vt:lpstr>
      <vt:lpstr>Calibri</vt:lpstr>
      <vt:lpstr>ＭＳ Ｐゴシック</vt:lpstr>
      <vt:lpstr>Times New Roman</vt:lpstr>
      <vt:lpstr>Тема Office</vt:lpstr>
      <vt:lpstr>Інструктивно-методична нарада</vt:lpstr>
      <vt:lpstr>У психолого-педагогічній літературі вживаються два поняття, які характеризують це явище: неуспішність і відставання. В. Цетлін дає таке їх визначення. </vt:lpstr>
      <vt:lpstr>Неуспішність і відставання взаємопов'язані. </vt:lpstr>
      <vt:lpstr>Академік Ю.Бабанський  причини неуспішності учнів </vt:lpstr>
      <vt:lpstr>Загалом причинами неуспішності можуть бути загальне та глибоке відставання з багатьох предметів і за тривалий час, часткове або постійне відставання з кількох складних предметів, епізодичне відставання з одного або кількох навчальних предметів, яке можна подолати.  </vt:lpstr>
      <vt:lpstr>Причини відставання у навчанні поділяють на такі групи: </vt:lpstr>
      <vt:lpstr>Психологічні причини неуспішності </vt:lpstr>
      <vt:lpstr>Основна задача початкової школи  </vt:lpstr>
      <vt:lpstr>Основна задача середньої школи полягає в тому, щоб увести підлітка в систему наук, ознайомити його з основами наукових знань.   </vt:lpstr>
      <vt:lpstr>Щоби сприйняти будь-яку науку, її внутрішню логіку та взаємозв'язок окремих частин, необхідно володіти понятійним мисленням.</vt:lpstr>
      <vt:lpstr>Якщо підліток має понятійне мислення, то він легко розуміє те, що йому пояснюють на уроках, і те, що він сам читає в підручниках та інших наукових посібниках чи у книгах.</vt:lpstr>
      <vt:lpstr>Якщо понятійне мислення не сформоване, дитина може образно уявляти наукові факти та положення, але в основному їй доводиться заучувати викладену на уроках і у книгах інформацію. </vt:lpstr>
      <vt:lpstr>Якщо це не відразу стає очевидним стосовно таких наук, як історія, біологія чи географія, то стосовно математики та фізики сумнівів ні в кого не виникає. </vt:lpstr>
      <vt:lpstr>Дитина не народжується з розвиненим понятійним мисленням, воно не дозріває саме по собі в міру її дорослішання. Як показав Л. Виготський, понятійне мислення формується у процесі навчання, коли дитині доводиться опановувати наукові поняття, коли її навчають цьому в початковій школі. </vt:lpstr>
      <vt:lpstr>Труднощі, які молодші школярі відчувають при засвоєнні навчального матеріалу з мови, читання, математики, та їх психологічні причини можна розділити на три групи.</vt:lpstr>
      <vt:lpstr>Конкретними недоліками розвитку психомоторної сфери є:</vt:lpstr>
      <vt:lpstr>Труднощі </vt:lpstr>
      <vt:lpstr>Конкретними психологічними причинами, що лежать в основі цієї групи труднощів, можна назвати такі:</vt:lpstr>
      <vt:lpstr>Труднощі </vt:lpstr>
      <vt:lpstr>Конкретна психологічна причина, що лежить в основі цієї групи труднощів, складається в несформованості процесів самоконтролю й саморегуляції. </vt:lpstr>
      <vt:lpstr>Наслідками недостатності процесів самоконтролю й саморегуляції можуть бути:</vt:lpstr>
      <vt:lpstr>  Особливо слід зазначити труднощі в навчанні, викликані особливостями темпераменту учнів, що відбиває своєрідність природної організації їх нервової системи. У першу чергу це стосується повільних дітей - дітей із флегматичним темпераментом. </vt:lpstr>
      <vt:lpstr>У навчальній роботі в них можуть виникнути певні труднощі, обумовлені їхніми індивідуально-типологічними особливостями:</vt:lpstr>
      <vt:lpstr>До психологічних причин неуспішності варто віднести також таке:</vt:lpstr>
      <vt:lpstr>Робота зі слабовстигаючими учнями повинна будуватися за принципом заповнення пробілів у розвитку та вихованні. Їх необхідно навчити слухати, бачити, сприймати, переказувати текст і  відповідати на запитання, виділяти у прочитаному головне. Особливу увага варто приділяти розвитку мови, тому що розумовий розвиток визначається мовним розвитком, що залежить від того, чи багато дитина читає, чи вчиться вона переказувати прочитане, чи відповідає на запитання осмислено.</vt:lpstr>
      <vt:lpstr>В початковій школі закладаються основи подальшого благополуччя школяра, а саме: його вміння вчитись; стосунки з однолітками.  Тому ставлення до дітей, особливо з «групи ризику», повинно бути доброзичливим, дружнім. Необхідно, щоб успіх переживався учнями як радість, цьому повинна сприяти позитивна емоційна оцінка з боку вчителя. Велика увага повинна приділятись розвитку в дітей здатності до самооцінки своєї роботи. Самооцінка дозволяє спокійніше ставитись до результатів своєї діяльності й оцінки з боку дорослого.</vt:lpstr>
      <vt:lpstr> Щоб подолати стійке і широко профільне відставання учнів, слід: вживати заходів щодо усунення епізодичного і часткового відставання; координувати дії всіх учителів з предметів, з яких учень не встигає. </vt:lpstr>
      <vt:lpstr>У процесі подолання неуспішності загалом усувають прогалини в знаннях та навичках самостійної навчальної праці; розвивають в учнів увагу, уяву, пам'ять, мислення; долають негативне ставлення до навчання і виховують інтерес до знань; усувають зовнішні чинники, що призвели до неуспішності.</vt:lpstr>
      <vt:lpstr> Один із шляхів подолання неуспішності — додаткові заняття з невстигаючими учнями. </vt:lpstr>
      <vt:lpstr>Перш за все “ДОВІРА”</vt:lpstr>
      <vt:lpstr> Методи і прийоми занять </vt:lpstr>
      <vt:lpstr>Рекомендації  вчителям щодо роботи зі «слабкими» учнями:</vt:lpstr>
      <vt:lpstr>Що не слід:</vt:lpstr>
      <vt:lpstr>Слайд 34</vt:lpstr>
      <vt:lpstr>Слайд 35</vt:lpstr>
      <vt:lpstr>Кожний педагог у своїй роботі спирається на основні закони, на яких будується поведінка учнів:</vt:lpstr>
      <vt:lpstr>Для вчителя важливо при опитуванні:</vt:lpstr>
      <vt:lpstr>При поясненні нового матеріалу:</vt:lpstr>
      <vt:lpstr>У ході виконання вправ:</vt:lpstr>
      <vt:lpstr>При видачі домашнього завдання: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Редактор</dc:creator>
  <cp:lastModifiedBy>Галя</cp:lastModifiedBy>
  <cp:revision>11</cp:revision>
  <dcterms:created xsi:type="dcterms:W3CDTF">2013-10-31T10:14:44Z</dcterms:created>
  <dcterms:modified xsi:type="dcterms:W3CDTF">2014-12-10T11:28:27Z</dcterms:modified>
</cp:coreProperties>
</file>